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61_701A5061.xml" ContentType="application/vnd.ms-powerpoint.comments+xml"/>
  <Override PartName="/ppt/comments/modernComment_7FFFDC93_32CBA801.xml" ContentType="application/vnd.ms-powerpoint.comments+xml"/>
  <Override PartName="/ppt/notesSlides/notesSlide1.xml" ContentType="application/vnd.openxmlformats-officedocument.presentationml.notesSlide+xml"/>
  <Override PartName="/ppt/comments/modernComment_7FFFDC97_780C2DA4.xml" ContentType="application/vnd.ms-powerpoint.comments+xml"/>
  <Override PartName="/ppt/comments/modernComment_7FFFDC85_F4F854EE.xml" ContentType="application/vnd.ms-powerpoint.comments+xml"/>
  <Override PartName="/ppt/comments/modernComment_7FFFDCAB_4600C2CB.xml" ContentType="application/vnd.ms-powerpoint.comments+xml"/>
  <Override PartName="/ppt/comments/modernComment_7FFFDCB9_10E3C2C2.xml" ContentType="application/vnd.ms-powerpoint.comments+xml"/>
  <Override PartName="/ppt/notesSlides/notesSlide2.xml" ContentType="application/vnd.openxmlformats-officedocument.presentationml.notesSlide+xml"/>
  <Override PartName="/ppt/comments/modernComment_7FFFDCB5_C100C382.xml" ContentType="application/vnd.ms-powerpoint.comments+xml"/>
  <Override PartName="/ppt/comments/modernComment_7FFFDCA6_2FD687F9.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7FFFDC86_52F9214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7FFFDCB7_63FA95B5.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7FFFDCAF_E3EE167B.xml" ContentType="application/vnd.ms-powerpoint.comments+xml"/>
  <Override PartName="/ppt/comments/modernComment_7FFFDCA4_2064A4BD.xml" ContentType="application/vnd.ms-powerpoint.comments+xml"/>
  <Override PartName="/ppt/media/image33.jpg" ContentType="image/jpg"/>
  <Override PartName="/ppt/notesSlides/notesSlide6.xml" ContentType="application/vnd.openxmlformats-officedocument.presentationml.notesSlide+xml"/>
  <Override PartName="/ppt/comments/modernComment_103_0.xml" ContentType="application/vnd.ms-powerpoint.comments+xml"/>
  <Override PartName="/ppt/notesSlides/notesSlide7.xml" ContentType="application/vnd.openxmlformats-officedocument.presentationml.notesSlide+xml"/>
  <Override PartName="/ppt/comments/modernComment_105_0.xml" ContentType="application/vnd.ms-powerpoint.comments+xml"/>
  <Override PartName="/ppt/media/image36.jpg" ContentType="image/jpg"/>
  <Override PartName="/ppt/comments/modernComment_10B_0.xml" ContentType="application/vnd.ms-powerpoint.comments+xml"/>
  <Override PartName="/ppt/comments/modernComment_10C_0.xml" ContentType="application/vnd.ms-powerpoint.comments+xml"/>
  <Override PartName="/ppt/comments/modernComment_10D_0.xml" ContentType="application/vnd.ms-powerpoint.comments+xml"/>
  <Override PartName="/ppt/notesSlides/notesSlide8.xml" ContentType="application/vnd.openxmlformats-officedocument.presentationml.notesSlide+xml"/>
  <Override PartName="/ppt/comments/modernComment_7FFFDC61_292C81B1.xml" ContentType="application/vnd.ms-powerpoint.comments+xml"/>
  <Override PartName="/ppt/comments/modernComment_7FFFDCAD_9BAA2BA4.xml" ContentType="application/vnd.ms-powerpoint.comments+xml"/>
  <Override PartName="/ppt/comments/modernComment_7FFFDCB0_6A0B450.xml" ContentType="application/vnd.ms-powerpoint.comments+xml"/>
  <Override PartName="/ppt/notesSlides/notesSlide9.xml" ContentType="application/vnd.openxmlformats-officedocument.presentationml.notesSlide+xml"/>
  <Override PartName="/ppt/comments/modernComment_7FFFDC9A_694D9325.xml" ContentType="application/vnd.ms-powerpoint.comments+xml"/>
  <Override PartName="/ppt/comments/modernComment_7FFFDC9F_980C6C37.xml" ContentType="application/vnd.ms-powerpoint.comments+xml"/>
  <Override PartName="/ppt/notesSlides/notesSlide10.xml" ContentType="application/vnd.openxmlformats-officedocument.presentationml.notesSlide+xml"/>
  <Override PartName="/ppt/comments/modernComment_368_20D7D99E.xml" ContentType="application/vnd.ms-powerpoint.comments+xml"/>
  <Override PartName="/ppt/comments/modernComment_7FFFDCB1_A48C73FB.xml" ContentType="application/vnd.ms-powerpoint.comments+xml"/>
  <Override PartName="/ppt/comments/modernComment_7FFFDC9E_ACF3E96C.xml" ContentType="application/vnd.ms-powerpoint.comments+xml"/>
  <Override PartName="/ppt/notesSlides/notesSlide11.xml" ContentType="application/vnd.openxmlformats-officedocument.presentationml.notesSlide+xml"/>
  <Override PartName="/ppt/comments/modernComment_527_4135349E.xml" ContentType="application/vnd.ms-powerpoint.comments+xml"/>
  <Override PartName="/ppt/notesSlides/notesSlide12.xml" ContentType="application/vnd.openxmlformats-officedocument.presentationml.notesSlide+xml"/>
  <Override PartName="/ppt/comments/modernComment_519_33470456.xml" ContentType="application/vnd.ms-powerpoint.comments+xml"/>
  <Override PartName="/ppt/comments/modernComment_4F1_E590BDD2.xml" ContentType="application/vnd.ms-powerpoint.comments+xml"/>
  <Override PartName="/ppt/notesSlides/notesSlide13.xml" ContentType="application/vnd.openxmlformats-officedocument.presentationml.notesSlide+xml"/>
  <Override PartName="/ppt/comments/modernComment_538_ED35D2A7.xml" ContentType="application/vnd.ms-powerpoint.comments+xml"/>
  <Override PartName="/ppt/comments/modernComment_4EC_527CA527.xml" ContentType="application/vnd.ms-powerpoint.comments+xml"/>
  <Override PartName="/ppt/comments/modernComment_52F_4788CE12.xml" ContentType="application/vnd.ms-powerpoint.comments+xml"/>
  <Override PartName="/ppt/notesSlides/notesSlide14.xml" ContentType="application/vnd.openxmlformats-officedocument.presentationml.notesSlide+xml"/>
  <Override PartName="/ppt/comments/modernComment_508_6C72CAE9.xml" ContentType="application/vnd.ms-powerpoint.comments+xml"/>
  <Override PartName="/ppt/notesSlides/notesSlide15.xml" ContentType="application/vnd.openxmlformats-officedocument.presentationml.notesSlide+xml"/>
  <Override PartName="/ppt/comments/modernComment_7FFFDCB8_33BA7CF9.xml" ContentType="application/vnd.ms-powerpoint.comments+xml"/>
  <Override PartName="/ppt/notesSlides/notesSlide16.xml" ContentType="application/vnd.openxmlformats-officedocument.presentationml.notesSlide+xml"/>
  <Override PartName="/ppt/comments/modernComment_14C_1A88AD3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42"/>
  </p:notesMasterIdLst>
  <p:handoutMasterIdLst>
    <p:handoutMasterId r:id="rId43"/>
  </p:handoutMasterIdLst>
  <p:sldIdLst>
    <p:sldId id="353" r:id="rId5"/>
    <p:sldId id="2147474579" r:id="rId6"/>
    <p:sldId id="2147474583" r:id="rId7"/>
    <p:sldId id="2147474565" r:id="rId8"/>
    <p:sldId id="2147474603" r:id="rId9"/>
    <p:sldId id="2147474617" r:id="rId10"/>
    <p:sldId id="2147474613" r:id="rId11"/>
    <p:sldId id="2147474598" r:id="rId12"/>
    <p:sldId id="2147474566" r:id="rId13"/>
    <p:sldId id="2147474573" r:id="rId14"/>
    <p:sldId id="2147474615" r:id="rId15"/>
    <p:sldId id="2147474607" r:id="rId16"/>
    <p:sldId id="2147474596" r:id="rId17"/>
    <p:sldId id="258" r:id="rId18"/>
    <p:sldId id="259" r:id="rId19"/>
    <p:sldId id="261" r:id="rId20"/>
    <p:sldId id="267" r:id="rId21"/>
    <p:sldId id="268" r:id="rId22"/>
    <p:sldId id="2147474575" r:id="rId23"/>
    <p:sldId id="269" r:id="rId24"/>
    <p:sldId id="2147474529" r:id="rId25"/>
    <p:sldId id="2147474605" r:id="rId26"/>
    <p:sldId id="2147474608" r:id="rId27"/>
    <p:sldId id="2147474586" r:id="rId28"/>
    <p:sldId id="2147474591" r:id="rId29"/>
    <p:sldId id="872" r:id="rId30"/>
    <p:sldId id="2147474609" r:id="rId31"/>
    <p:sldId id="2147474590" r:id="rId32"/>
    <p:sldId id="1319" r:id="rId33"/>
    <p:sldId id="1305" r:id="rId34"/>
    <p:sldId id="1265" r:id="rId35"/>
    <p:sldId id="1336" r:id="rId36"/>
    <p:sldId id="1260" r:id="rId37"/>
    <p:sldId id="1327" r:id="rId38"/>
    <p:sldId id="1288" r:id="rId39"/>
    <p:sldId id="2147474616" r:id="rId40"/>
    <p:sldId id="332" r:id="rId41"/>
  </p:sldIdLst>
  <p:sldSz cx="12192000" cy="6858000"/>
  <p:notesSz cx="9144000" cy="6858000"/>
  <p:embeddedFontLst>
    <p:embeddedFont>
      <p:font typeface="Cytiva Aktiv" panose="020B0504020202020204" pitchFamily="34" charset="0"/>
      <p:regular r:id="rId44"/>
      <p:bold r:id="rId45"/>
      <p:italic r:id="rId46"/>
      <p:boldItalic r:id="rId47"/>
    </p:embeddedFont>
    <p:embeddedFont>
      <p:font typeface="Webdings" panose="05030102010509060703" pitchFamily="18" charset="2"/>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8FC194-5268-4A29-BB91-2242E9538845}" name="Lundström, Anna" initials="AL" userId="S::anna.lundstrom@cytiva.com::9e1958af-437c-494b-9c19-14d2348281ee" providerId="AD"/>
  <p188:author id="{525D029D-91C8-2426-C0D6-8684CFF17ED7}" name="Beatty, Emma" initials="EB" userId="S::emma.beatty@cytiva.com::dd887738-cb83-46e9-b3fd-3fd7a7b744ac" providerId="AD"/>
  <p188:author id="{22382CA8-71DE-22AB-C57F-8D9210FDD6E0}" name="Kale, Rebecca" initials="RK" userId="S::rebecca.kale@cytiva.com::80af32a9-243e-45bc-8e21-7e532a108b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40FBE82-8A3B-4042-AE8A-67872097549C}">
  <a:tblStyle styleId="{D40FBE82-8A3B-4042-AE8A-67872097549C}" styleName="Cytiva Table 01">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band1H>
      <a:tcStyle>
        <a:tcBdr/>
        <a:fill>
          <a:noFill/>
        </a:fill>
      </a:tcStyle>
    </a:band1H>
    <a:band2H>
      <a:tcStyle>
        <a:tcBdr/>
        <a:fill>
          <a:solidFill>
            <a:srgbClr val="E8E8E8"/>
          </a:solidFill>
        </a:fill>
      </a:tcStyle>
    </a:band2H>
    <a:band1V>
      <a:tcStyle>
        <a:tcBdr/>
        <a:fill>
          <a:solidFill>
            <a:srgbClr val="E8E8E8"/>
          </a:solidFill>
        </a:fill>
      </a:tcStyle>
    </a:band1V>
    <a:band2V>
      <a:tcStyle>
        <a:tcBdr/>
        <a:fill>
          <a:noFill/>
        </a:fill>
      </a:tcStyle>
    </a:band2V>
    <a:lastCol>
      <a:tcTxStyle b="on"/>
      <a:tcStyle>
        <a:tcBdr/>
      </a:tcStyle>
    </a:lastCol>
    <a:firstCol>
      <a:tcTxStyle b="on"/>
      <a:tcStyle>
        <a:tcBdr/>
      </a:tcStyle>
    </a:firstCol>
    <a:lastRow>
      <a:tcTxStyle b="on">
        <a:fontRef idx="minor"/>
        <a:schemeClr val="dk1"/>
      </a:tcTxStyle>
      <a:tcStyle>
        <a:tcBdr>
          <a:top>
            <a:ln w="19050">
              <a:solidFill>
                <a:schemeClr val="dk1"/>
              </a:solidFill>
            </a:ln>
          </a:top>
          <a:bottom>
            <a:ln>
              <a:noFill/>
            </a:ln>
          </a:bottom>
        </a:tcBdr>
        <a:fill>
          <a:noFill/>
        </a:fill>
      </a:tcStyle>
    </a:lastRow>
    <a:firstRow>
      <a:tcTxStyle b="on">
        <a:fontRef idx="minor"/>
        <a:schemeClr val="lt1"/>
      </a:tcTxStyle>
      <a:tcStyle>
        <a:tcBdr>
          <a:top>
            <a:ln>
              <a:noFill/>
            </a:ln>
          </a:top>
          <a:bottom>
            <a:ln>
              <a:no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6405" autoAdjust="0"/>
  </p:normalViewPr>
  <p:slideViewPr>
    <p:cSldViewPr snapToGrid="0">
      <p:cViewPr varScale="1">
        <p:scale>
          <a:sx n="88" d="100"/>
          <a:sy n="88" d="100"/>
        </p:scale>
        <p:origin x="120" y="156"/>
      </p:cViewPr>
      <p:guideLst>
        <p:guide orient="horz" pos="3498"/>
        <p:guide pos="3840"/>
      </p:guideLst>
    </p:cSldViewPr>
  </p:slideViewPr>
  <p:notesTextViewPr>
    <p:cViewPr>
      <p:scale>
        <a:sx n="1" d="1"/>
        <a:sy n="1" d="1"/>
      </p:scale>
      <p:origin x="0" y="0"/>
    </p:cViewPr>
  </p:notesTextViewPr>
  <p:sorterViewPr>
    <p:cViewPr>
      <p:scale>
        <a:sx n="110" d="100"/>
        <a:sy n="110" d="100"/>
      </p:scale>
      <p:origin x="0" y="-9768"/>
    </p:cViewPr>
  </p:sorterViewPr>
  <p:notesViewPr>
    <p:cSldViewPr snapToGrid="0" showGuides="1">
      <p:cViewPr varScale="1">
        <p:scale>
          <a:sx n="179" d="100"/>
          <a:sy n="179" d="100"/>
        </p:scale>
        <p:origin x="327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B89CFF9F-9C7C-497C-B218-E900036F9275}" authorId="{525D029D-91C8-2426-C0D6-8684CFF17ED7}" status="resolved" created="2025-08-05T11:01:07.370">
    <ac:deMkLst xmlns:ac="http://schemas.microsoft.com/office/drawing/2013/main/command">
      <pc:docMk xmlns:pc="http://schemas.microsoft.com/office/powerpoint/2013/main/command"/>
      <pc:sldMk xmlns:pc="http://schemas.microsoft.com/office/powerpoint/2013/main/command" cId="0" sldId="259"/>
      <ac:spMk id="2" creationId="{00000000-0000-0000-0000-000000000000}"/>
    </ac:deMkLst>
    <p188:txBody>
      <a:bodyPr/>
      <a:lstStyle/>
      <a:p>
        <a:r>
          <a:rPr lang="en-US"/>
          <a:t>Keep ampersand here as that is how it’s expressed on the website, and is on the image to the right</a:t>
        </a:r>
      </a:p>
    </p188:txBody>
    <p188:extLst>
      <p:ext xmlns:p="http://schemas.openxmlformats.org/presentationml/2006/main" uri="{57CB4572-C831-44C2-8A1C-0ADB6CCDFE69}">
        <p223:reactions xmlns:p223="http://schemas.microsoft.com/office/powerpoint/2022/03/main">
          <p223:rxn type="👍">
            <p223:instance time="2025-08-06T13:05:54.448" authorId="{22382CA8-71DE-22AB-C57F-8D9210FDD6E0}"/>
          </p223:rxn>
        </p223:reactions>
      </p:ext>
    </p188:extLst>
  </p188:cm>
  <p188:cm id="{FD5ACBE7-2E74-4414-BC16-0065863710AF}" authorId="{525D029D-91C8-2426-C0D6-8684CFF17ED7}" status="resolved" created="2025-08-06T08:36:38.826">
    <ac:txMkLst xmlns:ac="http://schemas.microsoft.com/office/drawing/2013/main/command">
      <pc:docMk xmlns:pc="http://schemas.microsoft.com/office/powerpoint/2013/main/command"/>
      <pc:sldMk xmlns:pc="http://schemas.microsoft.com/office/powerpoint/2013/main/command" cId="0" sldId="259"/>
      <ac:spMk id="2" creationId="{00000000-0000-0000-0000-000000000000}"/>
      <ac:txMk cp="124" len="73">
        <ac:context len="198" hash="2373438668"/>
      </ac:txMk>
    </ac:txMkLst>
    <p188:pos x="3289632" y="1820885"/>
    <p188:txBody>
      <a:bodyPr/>
      <a:lstStyle/>
      <a:p>
        <a:r>
          <a:rPr lang="en-US"/>
          <a:t>Is this smoother as? &gt;
‘Select the document types you want to subscribe to by clicking the boxes’
&gt; less complicated syntax</a:t>
        </a:r>
      </a:p>
    </p188:txBody>
  </p188:cm>
  <p188:cm id="{E011B251-02D2-4880-995E-BD8F17D0CFDE}" authorId="{E78FC194-5268-4A29-BB91-2242E9538845}" status="resolved" created="2025-08-12T09:40:29.354">
    <ac:deMkLst xmlns:ac="http://schemas.microsoft.com/office/drawing/2013/main/command">
      <pc:docMk xmlns:pc="http://schemas.microsoft.com/office/powerpoint/2013/main/command"/>
      <pc:sldMk xmlns:pc="http://schemas.microsoft.com/office/powerpoint/2013/main/command" cId="0" sldId="259"/>
      <ac:spMk id="2" creationId="{00000000-0000-0000-0000-000000000000}"/>
    </ac:deMkLst>
    <p188:txBody>
      <a:bodyPr/>
      <a:lstStyle/>
      <a:p>
        <a:r>
          <a:rPr lang="en-SE"/>
          <a:t>This slide has a duplicated footer somehow. Please correct.</a:t>
        </a:r>
      </a:p>
    </p188:txBody>
  </p188:cm>
  <p188:cm id="{68927848-C809-4F16-A130-FAF50141F35A}" authorId="{E78FC194-5268-4A29-BB91-2242E9538845}" status="resolved" created="2025-08-12T09:40:53.168">
    <ac:txMkLst xmlns:ac="http://schemas.microsoft.com/office/drawing/2013/main/command">
      <pc:docMk xmlns:pc="http://schemas.microsoft.com/office/powerpoint/2013/main/command"/>
      <pc:sldMk xmlns:pc="http://schemas.microsoft.com/office/powerpoint/2013/main/command" cId="0" sldId="259"/>
      <ac:spMk id="2" creationId="{00000000-0000-0000-0000-000000000000}"/>
      <ac:txMk cp="124">
        <ac:context len="198" hash="2373438668"/>
      </ac:txMk>
    </ac:txMkLst>
    <p188:pos x="85273" y="1796145"/>
    <p188:txBody>
      <a:bodyPr/>
      <a:lstStyle/>
      <a:p>
        <a:r>
          <a:rPr lang="en-SE"/>
          <a:t>Should this hyphen be here?</a:t>
        </a:r>
      </a:p>
    </p188:txBody>
  </p188:cm>
</p188:cmLst>
</file>

<file path=ppt/comments/modernComment_105_0.xml><?xml version="1.0" encoding="utf-8"?>
<p188:cmLst xmlns:a="http://schemas.openxmlformats.org/drawingml/2006/main" xmlns:r="http://schemas.openxmlformats.org/officeDocument/2006/relationships" xmlns:p188="http://schemas.microsoft.com/office/powerpoint/2018/8/main">
  <p188:cm id="{46159EE8-9EED-4F12-9915-54D9147546EF}" authorId="{22382CA8-71DE-22AB-C57F-8D9210FDD6E0}" status="resolved" created="2025-08-06T13:07:04.563">
    <ac:deMkLst xmlns:ac="http://schemas.microsoft.com/office/drawing/2013/main/command">
      <pc:docMk xmlns:pc="http://schemas.microsoft.com/office/powerpoint/2013/main/command"/>
      <pc:sldMk xmlns:pc="http://schemas.microsoft.com/office/powerpoint/2013/main/command" cId="0" sldId="261"/>
      <ac:spMk id="7" creationId="{2590421E-40D0-043C-0A6A-8CC0D16D4379}"/>
    </ac:deMkLst>
    <p188:txBody>
      <a:bodyPr/>
      <a:lstStyle/>
      <a:p>
        <a:r>
          <a:rPr lang="en-US"/>
          <a:t>Attribute HyClone 
Grey box too low ... Font in grey box too small .. Amend the image size to make the grey box compliant to template</a:t>
        </a:r>
      </a:p>
    </p188:txBody>
  </p188:cm>
  <p188:cm id="{677FFE04-ADDB-48BA-9157-F31DDAD2CD7E}" authorId="{E78FC194-5268-4A29-BB91-2242E9538845}" status="resolved" created="2025-08-12T09:43:06.225">
    <ac:txMkLst xmlns:ac="http://schemas.microsoft.com/office/drawing/2013/main/command">
      <pc:docMk xmlns:pc="http://schemas.microsoft.com/office/powerpoint/2013/main/command"/>
      <pc:sldMk xmlns:pc="http://schemas.microsoft.com/office/powerpoint/2013/main/command" cId="0" sldId="261"/>
      <ac:spMk id="3" creationId="{00000000-0000-0000-0000-000000000000}"/>
      <ac:txMk cp="258" len="66">
        <ac:context len="326" hash="1025920054"/>
      </ac:txMk>
    </ac:txMkLst>
    <p188:pos x="3122386" y="3012251"/>
    <p188:replyLst>
      <p188:reply id="{848601A2-82D0-4A2A-AE3C-C5C5BCB7148B}" authorId="{525D029D-91C8-2426-C0D6-8684CFF17ED7}" created="2025-08-12T10:52:02.047">
        <p188:txBody>
          <a:bodyPr/>
          <a:lstStyle/>
          <a:p>
            <a:r>
              <a:rPr lang="en-US"/>
              <a:t>By adding an orange arrow does that make it equivalent? The fourth step in a process?</a:t>
            </a:r>
          </a:p>
        </p188:txBody>
      </p188:reply>
      <p188:reply id="{2BAD913B-8B76-4053-884C-BB90E0689E6C}" authorId="{E78FC194-5268-4A29-BB91-2242E9538845}" created="2025-08-14T07:10:29.540">
        <p188:txBody>
          <a:bodyPr/>
          <a:lstStyle/>
          <a:p>
            <a:r>
              <a:rPr lang="en-SE"/>
              <a:t>Yes but then the arrow need to reach all the way to the green button.</a:t>
            </a:r>
          </a:p>
        </p188:txBody>
      </p188:reply>
    </p188:replyLst>
    <p188:txBody>
      <a:bodyPr/>
      <a:lstStyle/>
      <a:p>
        <a:r>
          <a:rPr lang="en-SE"/>
          <a:t>By keeping the bullet here we’re making it equivalent to the three options above.
Can we distinguish this in another way as removing the bullet did not seem to be an option?</a:t>
        </a:r>
      </a:p>
    </p188:txBody>
  </p188:cm>
  <p188:cm id="{DC12A1BC-11E2-468B-9175-2336131C29F9}" authorId="{E78FC194-5268-4A29-BB91-2242E9538845}" status="resolved" created="2025-08-12T09:44:31.492">
    <ac:deMkLst xmlns:ac="http://schemas.microsoft.com/office/drawing/2013/main/command">
      <pc:docMk xmlns:pc="http://schemas.microsoft.com/office/powerpoint/2013/main/command"/>
      <pc:sldMk xmlns:pc="http://schemas.microsoft.com/office/powerpoint/2013/main/command" cId="0" sldId="261"/>
      <ac:spMk id="7" creationId="{2590421E-40D0-043C-0A6A-8CC0D16D4379}"/>
    </ac:deMkLst>
    <p188:replyLst>
      <p188:reply id="{75387C55-A9AE-410E-8DDA-2B3CFE42C091}" authorId="{525D029D-91C8-2426-C0D6-8684CFF17ED7}" created="2025-08-12T10:53:04.729">
        <p188:txBody>
          <a:bodyPr/>
          <a:lstStyle/>
          <a:p>
            <a:r>
              <a:rPr lang="en-US"/>
              <a:t>Is this treatment more logical?</a:t>
            </a:r>
          </a:p>
        </p188:txBody>
      </p188:reply>
      <p188:reply id="{BFE2FCAC-97DF-4A16-90BD-A354111D14CD}" authorId="{E78FC194-5268-4A29-BB91-2242E9538845}" created="2025-08-14T07:17:06.025">
        <p188:txBody>
          <a:bodyPr/>
          <a:lstStyle/>
          <a:p>
            <a:r>
              <a:rPr lang="en-SE"/>
              <a:t>Yes 😊</a:t>
            </a:r>
          </a:p>
        </p188:txBody>
      </p188:reply>
    </p188:replyLst>
    <p188:txBody>
      <a:bodyPr/>
      <a:lstStyle/>
      <a:p>
        <a:r>
          <a:rPr lang="en-SE"/>
          <a:t>This note is not a key takeaway message, more a kind of special information. Should we still highlight it with this graphic?</a:t>
        </a:r>
      </a:p>
    </p188:txBody>
  </p188:cm>
</p188:cmLst>
</file>

<file path=ppt/comments/modernComment_10B_0.xml><?xml version="1.0" encoding="utf-8"?>
<p188:cmLst xmlns:a="http://schemas.openxmlformats.org/drawingml/2006/main" xmlns:r="http://schemas.openxmlformats.org/officeDocument/2006/relationships" xmlns:p188="http://schemas.microsoft.com/office/powerpoint/2018/8/main">
  <p188:cm id="{C4DF57F3-A3F3-41B0-A725-3D10130B3DED}" authorId="{525D029D-91C8-2426-C0D6-8684CFF17ED7}" status="resolved" created="2025-08-04T07:53:12.528">
    <pc:sldMkLst xmlns:pc="http://schemas.microsoft.com/office/powerpoint/2013/main/command">
      <pc:docMk/>
      <pc:sldMk cId="0" sldId="267"/>
    </pc:sldMkLst>
    <p188:txBody>
      <a:bodyPr/>
      <a:lstStyle/>
      <a:p>
        <a:r>
          <a:rPr lang="en-US"/>
          <a:t>Text here was squished in with negative line spacing. When spacing is set to 1.0, the text spilled out of the box. 
I rewrote to make it more concise (as shown on page)- 
PREVIOUSLY WAS - 
When you subscribe to confidential  regulatory support documentation for the first time, our support team will review and approve your request. This process generally takes two business days to complete.
You will see an online notification while your request is being reviewed, and you will receive an e-mail once your request is approved. Once completed, you will be able to subscribe to most regulatory support documentation right away.
NOTE: Some subscriptions have an additional approval step due to the sensitive information they contain. You will be notified online if your request requires additional approval. This step is also completed by our support team and you will receive an e-mail once your request is approved.</a:t>
        </a:r>
      </a:p>
    </p188:txBody>
  </p188:cm>
  <p188:cm id="{338E6EC7-DD7A-43FB-A1FD-9FC73B8C079E}" authorId="{22382CA8-71DE-22AB-C57F-8D9210FDD6E0}" status="resolved" created="2025-08-06T13:07:28.706">
    <ac:deMkLst xmlns:ac="http://schemas.microsoft.com/office/drawing/2013/main/command">
      <pc:docMk xmlns:pc="http://schemas.microsoft.com/office/powerpoint/2013/main/command"/>
      <pc:sldMk xmlns:pc="http://schemas.microsoft.com/office/powerpoint/2013/main/command" cId="0" sldId="267"/>
      <ac:spMk id="6" creationId="{00000000-0000-0000-0000-000000000000}"/>
    </ac:deMkLst>
    <p188:txBody>
      <a:bodyPr/>
      <a:lstStyle/>
      <a:p>
        <a:r>
          <a:rPr lang="en-US"/>
          <a:t>Delete the duplicated Cytiva and slide number</a:t>
        </a:r>
      </a:p>
    </p188:txBody>
  </p188:cm>
  <p188:cm id="{2DD00971-4A2D-437C-9A83-E601F4A4465E}" authorId="{E78FC194-5268-4A29-BB91-2242E9538845}" status="resolved" created="2025-08-12T09:45:55.830">
    <ac:txMkLst xmlns:ac="http://schemas.microsoft.com/office/drawing/2013/main/command">
      <pc:docMk xmlns:pc="http://schemas.microsoft.com/office/powerpoint/2013/main/command"/>
      <pc:sldMk xmlns:pc="http://schemas.microsoft.com/office/powerpoint/2013/main/command" cId="0" sldId="267"/>
      <ac:spMk id="3" creationId="{00000000-0000-0000-0000-000000000000}"/>
      <ac:txMk cp="0" len="86">
        <ac:context len="662" hash="3284813415"/>
      </ac:txMk>
    </ac:txMkLst>
    <p188:pos x="3114257" y="315689"/>
    <p188:txBody>
      <a:bodyPr/>
      <a:lstStyle/>
      <a:p>
        <a:r>
          <a:rPr lang="en-SE"/>
          <a:t>Some text was left our, should read “When you subscribe to confidential  regulatory support documentation for the first time”</a:t>
        </a:r>
      </a:p>
    </p188:txBody>
  </p188:cm>
  <p188:cm id="{8A0D7C09-01F4-46F5-89E8-0F539F66AB23}" authorId="{E78FC194-5268-4A29-BB91-2242E9538845}" status="resolved" created="2025-08-12T09:48:52.584">
    <ac:txMkLst xmlns:ac="http://schemas.microsoft.com/office/drawing/2013/main/command">
      <pc:docMk xmlns:pc="http://schemas.microsoft.com/office/powerpoint/2013/main/command"/>
      <pc:sldMk xmlns:pc="http://schemas.microsoft.com/office/powerpoint/2013/main/command" cId="0" sldId="267"/>
      <ac:spMk id="3" creationId="{00000000-0000-0000-0000-000000000000}"/>
      <ac:txMk cp="288" len="101">
        <ac:context len="662" hash="3284813415"/>
      </ac:txMk>
    </ac:txMkLst>
    <p188:pos x="3985114" y="2024746"/>
    <p188:txBody>
      <a:bodyPr/>
      <a:lstStyle/>
      <a:p>
        <a:r>
          <a:rPr lang="en-SE"/>
          <a:t>Update to 
After first approval, you can access most regulatory support documents immediately after adding them.</a:t>
        </a:r>
      </a:p>
    </p188:txBody>
  </p188:cm>
</p188:cmLst>
</file>

<file path=ppt/comments/modernComment_10C_0.xml><?xml version="1.0" encoding="utf-8"?>
<p188:cmLst xmlns:a="http://schemas.openxmlformats.org/drawingml/2006/main" xmlns:r="http://schemas.openxmlformats.org/officeDocument/2006/relationships" xmlns:p188="http://schemas.microsoft.com/office/powerpoint/2018/8/main">
  <p188:cm id="{3384E672-AD38-4CDC-BF5F-08B2708ED355}" authorId="{22382CA8-71DE-22AB-C57F-8D9210FDD6E0}" status="resolved" created="2025-08-06T13:08:15.097">
    <pc:sldMkLst xmlns:pc="http://schemas.microsoft.com/office/powerpoint/2013/main/command">
      <pc:docMk/>
      <pc:sldMk cId="0" sldId="268"/>
    </pc:sldMkLst>
    <p188:txBody>
      <a:bodyPr/>
      <a:lstStyle/>
      <a:p>
        <a:r>
          <a:rPr lang="en-US"/>
          <a:t>Delete the duplicate cytiva and slide number</a:t>
        </a:r>
      </a:p>
    </p188:txBody>
  </p188:cm>
</p188:cmLst>
</file>

<file path=ppt/comments/modernComment_10D_0.xml><?xml version="1.0" encoding="utf-8"?>
<p188:cmLst xmlns:a="http://schemas.openxmlformats.org/drawingml/2006/main" xmlns:r="http://schemas.openxmlformats.org/officeDocument/2006/relationships" xmlns:p188="http://schemas.microsoft.com/office/powerpoint/2018/8/main">
  <p188:cm id="{0C836525-58FD-4DDB-A903-D3B9560E56CC}" authorId="{525D029D-91C8-2426-C0D6-8684CFF17ED7}" status="resolved" created="2025-08-05T11:26:38.742">
    <ac:txMkLst xmlns:ac="http://schemas.microsoft.com/office/drawing/2013/main/command">
      <pc:docMk xmlns:pc="http://schemas.microsoft.com/office/powerpoint/2013/main/command"/>
      <pc:sldMk xmlns:pc="http://schemas.microsoft.com/office/powerpoint/2013/main/command" cId="0" sldId="269"/>
      <ac:spMk id="2" creationId="{00000000-0000-0000-0000-000000000000}"/>
      <ac:txMk cp="228" len="76">
        <ac:context len="226" hash="338991493"/>
      </ac:txMk>
    </ac:txMkLst>
    <p188:pos x="4746863" y="2397787"/>
    <p188:txBody>
      <a:bodyPr/>
      <a:lstStyle/>
      <a:p>
        <a:r>
          <a:rPr lang="en-US"/>
          <a:t>Replaced with the text in the takeaway box below</a:t>
        </a:r>
      </a:p>
    </p188:txBody>
    <p188:extLst>
      <p:ext xmlns:p="http://schemas.openxmlformats.org/presentationml/2006/main" uri="{57CB4572-C831-44C2-8A1C-0ADB6CCDFE69}">
        <p223:reactions xmlns:p223="http://schemas.microsoft.com/office/powerpoint/2022/03/main">
          <p223:rxn type="👍">
            <p223:instance time="2025-08-06T13:08:39.676" authorId="{22382CA8-71DE-22AB-C57F-8D9210FDD6E0}"/>
          </p223:rxn>
        </p223:reactions>
      </p:ext>
    </p188:extLst>
  </p188:cm>
</p188:cmLst>
</file>

<file path=ppt/comments/modernComment_14C_1A88AD3E.xml><?xml version="1.0" encoding="utf-8"?>
<p188:cmLst xmlns:a="http://schemas.openxmlformats.org/drawingml/2006/main" xmlns:r="http://schemas.openxmlformats.org/officeDocument/2006/relationships" xmlns:p188="http://schemas.microsoft.com/office/powerpoint/2018/8/main">
  <p188:cm id="{43898FE2-1311-4E9B-9EF2-0AA0F20A8A96}" authorId="{525D029D-91C8-2426-C0D6-8684CFF17ED7}" status="resolved" created="2025-08-04T14:53:07.230">
    <ac:txMkLst xmlns:ac="http://schemas.microsoft.com/office/drawing/2013/main/command">
      <pc:docMk xmlns:pc="http://schemas.microsoft.com/office/powerpoint/2013/main/command"/>
      <pc:sldMk xmlns:pc="http://schemas.microsoft.com/office/powerpoint/2013/main/command" cId="445164862" sldId="332"/>
      <ac:spMk id="4" creationId="{20D17F38-B691-E74E-A89C-72951AB93A89}"/>
      <ac:txMk cp="299">
        <ac:context len="533" hash="266839079"/>
      </ac:txMk>
    </ac:txMkLst>
    <p188:pos x="7205037" y="1330166"/>
    <p188:txBody>
      <a:bodyPr/>
      <a:lstStyle/>
      <a:p>
        <a:r>
          <a:rPr lang="en-US"/>
          <a:t>Google Inc as on spreadsheet, or Google LLC?
https://about.google/brand-resource-center/trademark-list/</a:t>
        </a:r>
      </a:p>
    </p188:txBody>
  </p188:cm>
  <p188:cm id="{BC279FAE-FEFE-4117-9F09-7C655CF05B0A}" authorId="{22382CA8-71DE-22AB-C57F-8D9210FDD6E0}" status="resolved" created="2025-08-06T13:30:04.583">
    <pc:sldMkLst xmlns:pc="http://schemas.microsoft.com/office/powerpoint/2013/main/command">
      <pc:docMk/>
      <pc:sldMk cId="445164862" sldId="332"/>
    </pc:sldMkLst>
    <p188:txBody>
      <a:bodyPr/>
      <a:lstStyle/>
      <a:p>
        <a:r>
          <a:rPr lang="en-US"/>
          <a:t>No need to attribute Google as was not promotional usage</a:t>
        </a:r>
      </a:p>
    </p188:txBody>
  </p188:cm>
</p188:cmLst>
</file>

<file path=ppt/comments/modernComment_161_701A5061.xml><?xml version="1.0" encoding="utf-8"?>
<p188:cmLst xmlns:a="http://schemas.openxmlformats.org/drawingml/2006/main" xmlns:r="http://schemas.openxmlformats.org/officeDocument/2006/relationships" xmlns:p188="http://schemas.microsoft.com/office/powerpoint/2018/8/main">
  <p188:cm id="{20126D22-780C-4285-A3D1-356D9E003F0C}" authorId="{525D029D-91C8-2426-C0D6-8684CFF17ED7}" status="resolved" created="2025-08-04T07:21:49.127">
    <ac:txMkLst xmlns:ac="http://schemas.microsoft.com/office/drawing/2013/main/command">
      <pc:docMk xmlns:pc="http://schemas.microsoft.com/office/powerpoint/2013/main/command"/>
      <pc:sldMk xmlns:pc="http://schemas.microsoft.com/office/powerpoint/2013/main/command" cId="1880772705" sldId="353"/>
      <ac:spMk id="8" creationId="{42DE734F-9D86-3AD3-3590-18796CF7CF51}"/>
      <ac:txMk cp="11" len="3">
        <ac:context len="23" hash="3652012463"/>
      </ac:txMk>
    </ac:txMkLst>
    <p188:pos x="1773353" y="265399"/>
    <p188:txBody>
      <a:bodyPr/>
      <a:lstStyle/>
      <a:p>
        <a:r>
          <a:rPr lang="en-US"/>
          <a:t>‘&amp;’ changed to ‘and. WRM</a:t>
        </a:r>
      </a:p>
    </p188:txBody>
  </p188:cm>
</p188:cmLst>
</file>

<file path=ppt/comments/modernComment_368_20D7D99E.xml><?xml version="1.0" encoding="utf-8"?>
<p188:cmLst xmlns:a="http://schemas.openxmlformats.org/drawingml/2006/main" xmlns:r="http://schemas.openxmlformats.org/officeDocument/2006/relationships" xmlns:p188="http://schemas.microsoft.com/office/powerpoint/2018/8/main">
  <p188:cm id="{5E13FCA5-F981-457C-BAE4-E4416799C8CC}" authorId="{525D029D-91C8-2426-C0D6-8684CFF17ED7}" status="resolved" created="2025-08-04T08:01:40.290">
    <ac:txMkLst xmlns:ac="http://schemas.microsoft.com/office/drawing/2013/main/command">
      <pc:docMk xmlns:pc="http://schemas.microsoft.com/office/powerpoint/2013/main/command"/>
      <pc:sldMk xmlns:pc="http://schemas.microsoft.com/office/powerpoint/2013/main/command" cId="551016862" sldId="872"/>
      <ac:spMk id="16" creationId="{4D1C3992-965D-23D8-F430-6BDB256435D8}"/>
      <ac:txMk cp="487">
        <ac:context len="715" hash="1515976995"/>
      </ac:txMk>
    </ac:txMkLst>
    <p188:pos x="5361723" y="3999930"/>
    <p188:txBody>
      <a:bodyPr/>
      <a:lstStyle/>
      <a:p>
        <a:r>
          <a:rPr lang="en-US"/>
          <a:t>Is this more fluent as? &gt;
‘After entering your search criteria, the availability column will show either ‘View’ or ‘Download’ for documents you can access. 
For confidential or third-party documents, ‘Request’ will appear—this initiates the NDA process.’</a:t>
        </a:r>
      </a:p>
    </p188:txBody>
  </p188:cm>
  <p188:cm id="{237BB9A2-FA0A-4E59-824C-0201F580A9DB}" authorId="{22382CA8-71DE-22AB-C57F-8D9210FDD6E0}" status="resolved" created="2025-08-06T13:14:39.235">
    <pc:sldMkLst xmlns:pc="http://schemas.microsoft.com/office/powerpoint/2013/main/command">
      <pc:docMk/>
      <pc:sldMk cId="551016862" sldId="872"/>
    </pc:sldMkLst>
    <p188:txBody>
      <a:bodyPr/>
      <a:lstStyle/>
      <a:p>
        <a:r>
          <a:rPr lang="en-US"/>
          <a:t>No TM
No ADC
Lower case dc</a:t>
        </a:r>
      </a:p>
    </p188:txBody>
  </p188:cm>
  <p188:cm id="{0E6FA015-A80F-4E75-9BE6-D054A57C3A00}" authorId="{22382CA8-71DE-22AB-C57F-8D9210FDD6E0}" status="resolved" created="2025-08-06T13:15:39.986">
    <pc:sldMkLst xmlns:pc="http://schemas.microsoft.com/office/powerpoint/2013/main/command">
      <pc:docMk/>
      <pc:sldMk cId="551016862" sldId="872"/>
    </pc:sldMkLst>
    <p188:replyLst>
      <p188:reply id="{13DAE1B8-EC6A-4902-8B09-3DD10EDD3728}" authorId="{E78FC194-5268-4A29-BB91-2242E9538845}" created="2025-08-12T09:59:24.762">
        <p188:txBody>
          <a:bodyPr/>
          <a:lstStyle/>
          <a:p>
            <a:r>
              <a:rPr lang="en-SE"/>
              <a:t>To our customers it show’s as Pall so until SW is updated we need to have it as Pall. Please do not edit any system screen shots.</a:t>
            </a:r>
          </a:p>
        </p188:txBody>
      </p188:reply>
    </p188:replyLst>
    <p188:txBody>
      <a:bodyPr/>
      <a:lstStyle/>
      <a:p>
        <a:r>
          <a:rPr lang="en-US"/>
          <a:t>This image shows PALL as the manufacturer and Owner  .. We should find an image that says Cytiva </a:t>
        </a:r>
      </a:p>
    </p188:txBody>
  </p188:cm>
  <p188:cm id="{FBCCED78-27FF-47BA-A95C-259F21D63B15}" authorId="{22382CA8-71DE-22AB-C57F-8D9210FDD6E0}" status="resolved" created="2025-08-06T13:19:22.231">
    <ac:deMkLst xmlns:ac="http://schemas.microsoft.com/office/drawing/2013/main/command">
      <pc:docMk xmlns:pc="http://schemas.microsoft.com/office/powerpoint/2013/main/command"/>
      <pc:sldMk xmlns:pc="http://schemas.microsoft.com/office/powerpoint/2013/main/command" cId="551016862" sldId="872"/>
      <ac:spMk id="16" creationId="{4D1C3992-965D-23D8-F430-6BDB256435D8}"/>
    </ac:deMkLst>
    <p188:txBody>
      <a:bodyPr/>
      <a:lstStyle/>
      <a:p>
        <a:r>
          <a:rPr lang="en-US"/>
          <a:t>Font is a tad too close to slide number, please tweak line space which is very generous at present</a:t>
        </a:r>
      </a:p>
    </p188:txBody>
  </p188:cm>
</p188:cmLst>
</file>

<file path=ppt/comments/modernComment_4EC_527CA527.xml><?xml version="1.0" encoding="utf-8"?>
<p188:cmLst xmlns:a="http://schemas.openxmlformats.org/drawingml/2006/main" xmlns:r="http://schemas.openxmlformats.org/officeDocument/2006/relationships" xmlns:p188="http://schemas.microsoft.com/office/powerpoint/2018/8/main">
  <p188:cm id="{76CCBF59-ED05-4C05-9CAF-237718722CB0}" authorId="{22382CA8-71DE-22AB-C57F-8D9210FDD6E0}" status="resolved" created="2025-08-06T13:25:35.362">
    <pc:sldMkLst xmlns:pc="http://schemas.microsoft.com/office/powerpoint/2013/main/command">
      <pc:docMk/>
      <pc:sldMk cId="1383900455" sldId="1260"/>
    </pc:sldMkLst>
    <p188:txBody>
      <a:bodyPr/>
      <a:lstStyle/>
      <a:p>
        <a:r>
          <a:rPr lang="en-US"/>
          <a:t>ADC
Consistency in formatting - re hyphen/dash on this and previous slide in title</a:t>
        </a:r>
      </a:p>
    </p188:txBody>
  </p188:cm>
</p188:cmLst>
</file>

<file path=ppt/comments/modernComment_4F1_E590BDD2.xml><?xml version="1.0" encoding="utf-8"?>
<p188:cmLst xmlns:a="http://schemas.openxmlformats.org/drawingml/2006/main" xmlns:r="http://schemas.openxmlformats.org/officeDocument/2006/relationships" xmlns:p188="http://schemas.microsoft.com/office/powerpoint/2018/8/main">
  <p188:cm id="{E7BBE56D-04BC-42A6-9BFE-EFC466354A94}" authorId="{525D029D-91C8-2426-C0D6-8684CFF17ED7}" status="resolved" created="2025-08-04T08:39:54.855">
    <ac:txMkLst xmlns:ac="http://schemas.microsoft.com/office/drawing/2013/main/command">
      <pc:docMk xmlns:pc="http://schemas.microsoft.com/office/powerpoint/2013/main/command"/>
      <pc:sldMk xmlns:pc="http://schemas.microsoft.com/office/powerpoint/2013/main/command" cId="3851468242" sldId="1265"/>
      <ac:spMk id="7" creationId="{0BDE627C-0F74-5459-20D3-46D9F303677E}"/>
      <ac:txMk cp="0" len="182">
        <ac:context len="184" hash="4234853044"/>
      </ac:txMk>
    </ac:txMkLst>
    <p188:pos x="7516976" y="376311"/>
    <p188:replyLst>
      <p188:reply id="{AE22481E-9539-446F-B9D8-FD2B22D5068E}" authorId="{E78FC194-5268-4A29-BB91-2242E9538845}" created="2025-08-12T10:12:01.400">
        <p188:txBody>
          <a:bodyPr/>
          <a:lstStyle/>
          <a:p>
            <a:r>
              <a:rPr lang="en-SE"/>
              <a:t>I approve</a:t>
            </a:r>
          </a:p>
        </p188:txBody>
      </p188:reply>
    </p188:replyLst>
    <p188:txBody>
      <a:bodyPr/>
      <a:lstStyle/>
      <a:p>
        <a:r>
          <a:rPr lang="en-US"/>
          <a:t>Consider revising to:
‘To search the drawings list, enter your drawing number or customer reference. To view all drawings, enter a hyphen (–).
Please note: An NDA is required to access the drawing module.’</a:t>
        </a:r>
      </a:p>
    </p188:txBody>
  </p188:cm>
  <p188:cm id="{A1C3646A-B14F-47DC-8513-C2EC81ED47D9}" authorId="{525D029D-91C8-2426-C0D6-8684CFF17ED7}" status="resolved" created="2025-08-04T08:40:32.030">
    <ac:txMkLst xmlns:ac="http://schemas.microsoft.com/office/drawing/2013/main/command">
      <pc:docMk xmlns:pc="http://schemas.microsoft.com/office/powerpoint/2013/main/command"/>
      <pc:sldMk xmlns:pc="http://schemas.microsoft.com/office/powerpoint/2013/main/command" cId="3851468242" sldId="1265"/>
      <ac:spMk id="8" creationId="{28C714A2-0C5C-0571-30EC-5B3C76A93235}"/>
      <ac:txMk cp="0">
        <ac:context len="131" hash="10860932"/>
      </ac:txMk>
    </ac:txMkLst>
    <p188:pos x="7463188" y="392414"/>
    <p188:replyLst>
      <p188:reply id="{88EAA8BC-66D4-4D9D-BF1A-EB0EE5B642B2}" authorId="{E78FC194-5268-4A29-BB91-2242E9538845}" created="2025-08-12T10:12:58.790">
        <p188:txBody>
          <a:bodyPr/>
          <a:lstStyle/>
          <a:p>
            <a:r>
              <a:rPr lang="en-SE"/>
              <a:t>I approve</a:t>
            </a:r>
          </a:p>
        </p188:txBody>
      </p188:reply>
    </p188:replyLst>
    <p188:txBody>
      <a:bodyPr/>
      <a:lstStyle/>
      <a:p>
        <a:r>
          <a:rPr lang="en-US"/>
          <a:t>Could be -
‘You can refine your results by selecting a product family or drawing type—either customer drawings or customer standard drawings.’</a:t>
        </a:r>
      </a:p>
    </p188:txBody>
  </p188:cm>
  <p188:cm id="{FE6C24A5-AF28-4E55-B218-1AEFF39E00B6}" authorId="{22382CA8-71DE-22AB-C57F-8D9210FDD6E0}" status="resolved" created="2025-08-06T13:23:03.017">
    <pc:sldMkLst xmlns:pc="http://schemas.microsoft.com/office/powerpoint/2013/main/command">
      <pc:docMk/>
      <pc:sldMk cId="3851468242" sldId="1265"/>
    </pc:sldMkLst>
    <p188:txBody>
      <a:bodyPr/>
      <a:lstStyle/>
      <a:p>
        <a:r>
          <a:rPr lang="en-US"/>
          <a:t>ADC ...
Amend line breaks to avoid one word line and have more aesthethic text distribution
Bullets in last box should align
</a:t>
        </a:r>
      </a:p>
    </p188:txBody>
  </p188:cm>
</p188:cmLst>
</file>

<file path=ppt/comments/modernComment_508_6C72CAE9.xml><?xml version="1.0" encoding="utf-8"?>
<p188:cmLst xmlns:a="http://schemas.openxmlformats.org/drawingml/2006/main" xmlns:r="http://schemas.openxmlformats.org/officeDocument/2006/relationships" xmlns:p188="http://schemas.microsoft.com/office/powerpoint/2018/8/main">
  <p188:cm id="{5BC4BC49-B420-4795-BC70-3FEEEDA20087}" authorId="{22382CA8-71DE-22AB-C57F-8D9210FDD6E0}" status="resolved" created="2025-08-06T13:27:06.296">
    <pc:sldMkLst xmlns:pc="http://schemas.microsoft.com/office/powerpoint/2013/main/command">
      <pc:docMk/>
      <pc:sldMk cId="1819462377" sldId="1288"/>
    </pc:sldMkLst>
    <p188:txBody>
      <a:bodyPr/>
      <a:lstStyle/>
      <a:p>
        <a:r>
          <a:rPr lang="en-US"/>
          <a:t>ADC.. hyphen</a:t>
        </a:r>
      </a:p>
    </p188:txBody>
  </p188:cm>
</p188:cmLst>
</file>

<file path=ppt/comments/modernComment_519_33470456.xml><?xml version="1.0" encoding="utf-8"?>
<p188:cmLst xmlns:a="http://schemas.openxmlformats.org/drawingml/2006/main" xmlns:r="http://schemas.openxmlformats.org/officeDocument/2006/relationships" xmlns:p188="http://schemas.microsoft.com/office/powerpoint/2018/8/main">
  <p188:cm id="{9F5D3644-4751-4F49-A596-FBE7E90718D8}" authorId="{525D029D-91C8-2426-C0D6-8684CFF17ED7}" status="resolved" created="2025-08-04T08:35:45.482">
    <ac:txMkLst xmlns:ac="http://schemas.microsoft.com/office/drawing/2013/main/command">
      <pc:docMk xmlns:pc="http://schemas.microsoft.com/office/powerpoint/2013/main/command"/>
      <pc:sldMk xmlns:pc="http://schemas.microsoft.com/office/powerpoint/2013/main/command" cId="860292182" sldId="1305"/>
      <ac:spMk id="13" creationId="{37B5F3B4-0D3F-9E4D-785C-0C65DF9D8966}"/>
      <ac:txMk cp="0" len="201">
        <ac:context len="202" hash="1800993239"/>
      </ac:txMk>
    </ac:txMkLst>
    <p188:pos x="5063043" y="337674"/>
    <p188:txBody>
      <a:bodyPr/>
      <a:lstStyle/>
      <a:p>
        <a:r>
          <a:rPr lang="en-US"/>
          <a:t>A little convoluted in syntax. 
Revise to:
‘If you identify an issue with a specific document, select ‘Alert’ next to it, enter your concern or query, and submit.
Alternatively, you can email your concern to acms-doccontrol@cytiva.com.’</a:t>
        </a:r>
      </a:p>
    </p188:txBody>
  </p188:cm>
  <p188:cm id="{A5FE752C-74BA-436A-85BF-13A348F7D4D2}" authorId="{525D029D-91C8-2426-C0D6-8684CFF17ED7}" status="resolved" created="2025-08-04T08:36:05.655">
    <ac:txMkLst xmlns:ac="http://schemas.microsoft.com/office/drawing/2013/main/command">
      <pc:docMk xmlns:pc="http://schemas.microsoft.com/office/powerpoint/2013/main/command"/>
      <pc:sldMk xmlns:pc="http://schemas.microsoft.com/office/powerpoint/2013/main/command" cId="860292182" sldId="1305"/>
      <ac:spMk id="12" creationId="{F035BD3A-7BC3-43BC-B8F2-6D8FC2F26FA3}"/>
      <ac:txMk cp="76" len="5">
        <ac:context len="97" hash="2360928117"/>
      </ac:txMk>
    </ac:txMkLst>
    <p188:pos x="3040704" y="829266"/>
    <p188:txBody>
      <a:bodyPr/>
      <a:lstStyle/>
      <a:p>
        <a:r>
          <a:rPr lang="en-US"/>
          <a:t>‘three’ not 3, WRM</a:t>
        </a:r>
      </a:p>
    </p188:txBody>
  </p188:cm>
  <p188:cm id="{00CC71D7-E95F-420B-902C-4848C27D1D11}" authorId="{525D029D-91C8-2426-C0D6-8684CFF17ED7}" status="resolved" created="2025-08-05T07:41:00.497">
    <ac:txMkLst xmlns:ac="http://schemas.microsoft.com/office/drawing/2013/main/command">
      <pc:docMk xmlns:pc="http://schemas.microsoft.com/office/powerpoint/2013/main/command"/>
      <pc:sldMk xmlns:pc="http://schemas.microsoft.com/office/powerpoint/2013/main/command" cId="860292182" sldId="1305"/>
      <ac:spMk id="13" creationId="{37B5F3B4-0D3F-9E4D-785C-0C65DF9D8966}"/>
      <ac:txMk cp="127" len="2">
        <ac:context len="202" hash="1800993239"/>
      </ac:txMk>
    </ac:txMkLst>
    <p188:pos x="2022650" y="809915"/>
    <p188:txBody>
      <a:bodyPr/>
      <a:lstStyle/>
      <a:p>
        <a:r>
          <a:rPr lang="en-US"/>
          <a:t>Replaced ‘/’ with ‘or’</a:t>
        </a:r>
      </a:p>
    </p188:txBody>
  </p188:cm>
  <p188:cm id="{D04BA5DA-8BD7-4B6D-96A0-7344BB3A0BB6}" authorId="{22382CA8-71DE-22AB-C57F-8D9210FDD6E0}" status="resolved" created="2025-08-06T13:21:19.851">
    <pc:sldMkLst xmlns:pc="http://schemas.microsoft.com/office/powerpoint/2013/main/command">
      <pc:docMk/>
      <pc:sldMk cId="860292182" sldId="1305"/>
    </pc:sldMkLst>
    <p188:replyLst>
      <p188:reply id="{95232683-BE8E-4964-BDED-C1670153D42F}" authorId="{E78FC194-5268-4A29-BB91-2242E9538845}" created="2025-08-12T10:09:08.138">
        <p188:txBody>
          <a:bodyPr/>
          <a:lstStyle/>
          <a:p>
            <a:r>
              <a:rPr lang="en-SE"/>
              <a:t>Please change back to Pall as this is how the system presently looks like.</a:t>
            </a:r>
          </a:p>
        </p188:txBody>
      </p188:reply>
    </p188:replyLst>
    <p188:txBody>
      <a:bodyPr/>
      <a:lstStyle/>
      <a:p>
        <a:r>
          <a:rPr lang="en-US"/>
          <a:t>ADC .. Pall ... </a:t>
        </a:r>
      </a:p>
    </p188:txBody>
  </p188:cm>
</p188:cmLst>
</file>

<file path=ppt/comments/modernComment_527_4135349E.xml><?xml version="1.0" encoding="utf-8"?>
<p188:cmLst xmlns:a="http://schemas.openxmlformats.org/drawingml/2006/main" xmlns:r="http://schemas.openxmlformats.org/officeDocument/2006/relationships" xmlns:p188="http://schemas.microsoft.com/office/powerpoint/2018/8/main">
  <p188:cm id="{6AC1F985-2A6B-4E35-8468-EA22AA7CCA96}" authorId="{525D029D-91C8-2426-C0D6-8684CFF17ED7}" status="resolved" created="2025-08-04T08:23:26.967">
    <ac:deMkLst xmlns:ac="http://schemas.microsoft.com/office/drawing/2013/main/command">
      <pc:docMk xmlns:pc="http://schemas.microsoft.com/office/powerpoint/2013/main/command"/>
      <pc:sldMk xmlns:pc="http://schemas.microsoft.com/office/powerpoint/2013/main/command" cId="1094005918" sldId="1319"/>
      <ac:spMk id="4" creationId="{B666A819-5A19-B00C-80AF-D9691F43D092}"/>
    </ac:deMkLst>
    <p188:replyLst>
      <p188:reply id="{2F9D1A48-401A-4C03-A528-DE6C401618E9}" authorId="{E78FC194-5268-4A29-BB91-2242E9538845}" created="2025-08-12T10:05:50.035">
        <p188:txBody>
          <a:bodyPr/>
          <a:lstStyle/>
          <a:p>
            <a:r>
              <a:rPr lang="en-SE"/>
              <a:t>Yes, good catch please update as suggested.</a:t>
            </a:r>
          </a:p>
        </p188:txBody>
      </p188:reply>
    </p188:replyLst>
    <p188:txBody>
      <a:bodyPr/>
      <a:lstStyle/>
      <a:p>
        <a:r>
          <a:rPr lang="en-US"/>
          <a:t>Sense? Does this mean ‘You should receive a response withing three business days.’ ? </a:t>
        </a:r>
      </a:p>
    </p188:txBody>
  </p188:cm>
  <p188:cm id="{DA05CEBC-3D6B-4C15-A312-0B80298A0B16}" authorId="{525D029D-91C8-2426-C0D6-8684CFF17ED7}" status="resolved" created="2025-08-06T08:43:06.050">
    <ac:deMkLst xmlns:ac="http://schemas.microsoft.com/office/drawing/2013/main/command">
      <pc:docMk xmlns:pc="http://schemas.microsoft.com/office/powerpoint/2013/main/command"/>
      <pc:sldMk xmlns:pc="http://schemas.microsoft.com/office/powerpoint/2013/main/command" cId="1094005918" sldId="1319"/>
      <ac:spMk id="4" creationId="{B666A819-5A19-B00C-80AF-D9691F43D092}"/>
    </ac:deMkLst>
    <p188:txBody>
      <a:bodyPr/>
      <a:lstStyle/>
      <a:p>
        <a:r>
          <a:rPr lang="en-US"/>
          <a:t>‘three’ not ‘3’</a:t>
        </a:r>
      </a:p>
    </p188:txBody>
  </p188:cm>
  <p188:cm id="{463B34DC-DD7B-4A78-B76A-5983B8440D2B}" authorId="{22382CA8-71DE-22AB-C57F-8D9210FDD6E0}" status="resolved" created="2025-08-06T13:21:00.787">
    <pc:sldMkLst xmlns:pc="http://schemas.microsoft.com/office/powerpoint/2013/main/command">
      <pc:docMk/>
      <pc:sldMk cId="1094005918" sldId="1319"/>
    </pc:sldMkLst>
    <p188:replyLst>
      <p188:reply id="{A861A12D-0A4D-48C2-8F41-290AF6D43A1C}" authorId="{E78FC194-5268-4A29-BB91-2242E9538845}" created="2025-08-12T10:06:45.330">
        <p188:txBody>
          <a:bodyPr/>
          <a:lstStyle/>
          <a:p>
            <a:r>
              <a:rPr lang="en-SE"/>
              <a:t>No this is how the system looks like so please change back to Pall.</a:t>
            </a:r>
          </a:p>
        </p188:txBody>
      </p188:reply>
    </p188:replyLst>
    <p188:txBody>
      <a:bodyPr/>
      <a:lstStyle/>
      <a:p>
        <a:r>
          <a:rPr lang="en-US"/>
          <a:t>Replace ADC .. Any images without Pall?</a:t>
        </a:r>
      </a:p>
    </p188:txBody>
  </p188:cm>
</p188:cmLst>
</file>

<file path=ppt/comments/modernComment_52F_4788CE12.xml><?xml version="1.0" encoding="utf-8"?>
<p188:cmLst xmlns:a="http://schemas.openxmlformats.org/drawingml/2006/main" xmlns:r="http://schemas.openxmlformats.org/officeDocument/2006/relationships" xmlns:p188="http://schemas.microsoft.com/office/powerpoint/2018/8/main">
  <p188:cm id="{5C8752FE-1DB5-427F-98CE-27DF32DE3738}" authorId="{22382CA8-71DE-22AB-C57F-8D9210FDD6E0}" status="resolved" created="2025-08-06T13:26:09.684">
    <pc:sldMkLst xmlns:pc="http://schemas.microsoft.com/office/powerpoint/2013/main/command">
      <pc:docMk/>
      <pc:sldMk cId="1200147986" sldId="1327"/>
    </pc:sldMkLst>
    <p188:txBody>
      <a:bodyPr/>
      <a:lstStyle/>
      <a:p>
        <a:r>
          <a:rPr lang="en-US"/>
          <a:t>ADC - hyphen consistency</a:t>
        </a:r>
      </a:p>
    </p188:txBody>
  </p188:cm>
  <p188:cm id="{F318D516-4210-4A4E-8ECC-FB6B289325C6}" authorId="{E78FC194-5268-4A29-BB91-2242E9538845}" status="resolved" created="2025-08-12T10:29:35.875">
    <ac:deMkLst xmlns:ac="http://schemas.microsoft.com/office/drawing/2013/main/command">
      <pc:docMk xmlns:pc="http://schemas.microsoft.com/office/powerpoint/2013/main/command"/>
      <pc:sldMk xmlns:pc="http://schemas.microsoft.com/office/powerpoint/2013/main/command" cId="1200147986" sldId="1327"/>
      <ac:spMk id="10" creationId="{922F96DF-D122-3A46-B5C9-14B880696E34}"/>
    </ac:deMkLst>
    <p188:txBody>
      <a:bodyPr/>
      <a:lstStyle/>
      <a:p>
        <a:r>
          <a:rPr lang="en-SE"/>
          <a:t>Please move this square around DETAILS to the second item in the list as that corresponds to the details in the Drawing details screenshot.</a:t>
        </a:r>
      </a:p>
    </p188:txBody>
  </p188:cm>
</p188:cmLst>
</file>

<file path=ppt/comments/modernComment_538_ED35D2A7.xml><?xml version="1.0" encoding="utf-8"?>
<p188:cmLst xmlns:a="http://schemas.openxmlformats.org/drawingml/2006/main" xmlns:r="http://schemas.openxmlformats.org/officeDocument/2006/relationships" xmlns:p188="http://schemas.microsoft.com/office/powerpoint/2018/8/main">
  <p188:cm id="{A1E2E495-4EAF-4101-9C76-73917C267B64}" authorId="{525D029D-91C8-2426-C0D6-8684CFF17ED7}" status="resolved" created="2025-08-04T09:10:17.740">
    <ac:txMkLst xmlns:ac="http://schemas.microsoft.com/office/drawing/2013/main/command">
      <pc:docMk xmlns:pc="http://schemas.microsoft.com/office/powerpoint/2013/main/command"/>
      <pc:sldMk xmlns:pc="http://schemas.microsoft.com/office/powerpoint/2013/main/command" cId="3979727527" sldId="1336"/>
      <ac:spMk id="5" creationId="{04CBD402-F863-B889-147B-65B046200B73}"/>
      <ac:txMk cp="268" len="52">
        <ac:context len="337" hash="2544751197"/>
      </ac:txMk>
    </ac:txMkLst>
    <p188:pos x="4445224" y="3004559"/>
    <p188:txBody>
      <a:bodyPr/>
      <a:lstStyle/>
      <a:p>
        <a:r>
          <a:rPr lang="en-US"/>
          <a:t>Active voice, matches the same usage as bullets above</a:t>
        </a:r>
      </a:p>
    </p188:txBody>
  </p188:cm>
  <p188:cm id="{C2EC4E38-5BE9-4C68-9CB9-B70D20495DFF}" authorId="{22382CA8-71DE-22AB-C57F-8D9210FDD6E0}" status="resolved" created="2025-08-06T13:24:46.346">
    <pc:sldMkLst xmlns:pc="http://schemas.microsoft.com/office/powerpoint/2013/main/command">
      <pc:docMk/>
      <pc:sldMk cId="3979727527" sldId="1336"/>
    </pc:sldMkLst>
    <p188:txBody>
      <a:bodyPr/>
      <a:lstStyle/>
      <a:p>
        <a:r>
          <a:rPr lang="en-US"/>
          <a:t>ADC</a:t>
        </a:r>
      </a:p>
    </p188:txBody>
  </p188:cm>
</p188:cmLst>
</file>

<file path=ppt/comments/modernComment_7FFFDC61_292C81B1.xml><?xml version="1.0" encoding="utf-8"?>
<p188:cmLst xmlns:a="http://schemas.openxmlformats.org/drawingml/2006/main" xmlns:r="http://schemas.openxmlformats.org/officeDocument/2006/relationships" xmlns:p188="http://schemas.microsoft.com/office/powerpoint/2018/8/main">
  <p188:cm id="{C18A3C2B-D6BB-49C1-8E16-E36A3E0711F9}" authorId="{22382CA8-71DE-22AB-C57F-8D9210FDD6E0}" status="resolved" created="2025-08-06T13:11:08.732">
    <pc:sldMkLst xmlns:pc="http://schemas.microsoft.com/office/powerpoint/2013/main/command">
      <pc:docMk/>
      <pc:sldMk cId="690782641" sldId="2147474529"/>
    </pc:sldMkLst>
    <p188:txBody>
      <a:bodyPr/>
      <a:lstStyle/>
      <a:p>
        <a:r>
          <a:rPr lang="en-US"/>
          <a:t>This slide would be tidied up layout wise to make it more aesthetically pleasing .. For example, align the arrows left hand end on the LHS, align the texts with the header  - no need for the text to be green </a:t>
        </a:r>
      </a:p>
    </p188:txBody>
  </p188:cm>
  <p188:cm id="{62B4F132-7544-4D3B-9C71-23A1EB6F95D6}" authorId="{E78FC194-5268-4A29-BB91-2242E9538845}" status="resolved" created="2025-08-12T09:54:28.530">
    <ac:deMkLst xmlns:ac="http://schemas.microsoft.com/office/drawing/2013/main/command">
      <pc:docMk xmlns:pc="http://schemas.microsoft.com/office/powerpoint/2013/main/command"/>
      <pc:sldMk xmlns:pc="http://schemas.microsoft.com/office/powerpoint/2013/main/command" cId="690782641" sldId="2147474529"/>
      <ac:spMk id="34" creationId="{7CC53195-8D45-2FD2-6031-3B450F813898}"/>
    </ac:deMkLst>
    <p188:txBody>
      <a:bodyPr/>
      <a:lstStyle/>
      <a:p>
        <a:r>
          <a:rPr lang="en-SE"/>
          <a:t>Based on voice of customer experience I would stress (make it bold) this box instead of the text above.</a:t>
        </a:r>
      </a:p>
    </p188:txBody>
  </p188:cm>
</p188:cmLst>
</file>

<file path=ppt/comments/modernComment_7FFFDC85_F4F854EE.xml><?xml version="1.0" encoding="utf-8"?>
<p188:cmLst xmlns:a="http://schemas.openxmlformats.org/drawingml/2006/main" xmlns:r="http://schemas.openxmlformats.org/officeDocument/2006/relationships" xmlns:p188="http://schemas.microsoft.com/office/powerpoint/2018/8/main">
  <p188:cm id="{D0A6A628-4E96-4BAC-AA0F-F19C7A57A51A}" authorId="{E78FC194-5268-4A29-BB91-2242E9538845}" status="resolved" created="2025-08-19T08:47:06.887">
    <pc:sldMkLst xmlns:pc="http://schemas.microsoft.com/office/powerpoint/2013/main/command">
      <pc:docMk/>
      <pc:sldMk cId="4109915374" sldId="2147474565"/>
    </pc:sldMkLst>
    <p188:txBody>
      <a:bodyPr/>
      <a:lstStyle/>
      <a:p>
        <a:r>
          <a:rPr lang="en-SE"/>
          <a:t>Web was updated this week so I have added new screenshots</a:t>
        </a:r>
      </a:p>
    </p188:txBody>
  </p188:cm>
</p188:cmLst>
</file>

<file path=ppt/comments/modernComment_7FFFDC86_52F9214F.xml><?xml version="1.0" encoding="utf-8"?>
<p188:cmLst xmlns:a="http://schemas.openxmlformats.org/drawingml/2006/main" xmlns:r="http://schemas.openxmlformats.org/officeDocument/2006/relationships" xmlns:p188="http://schemas.microsoft.com/office/powerpoint/2018/8/main">
  <p188:cm id="{B4F134AA-88CC-4AD4-94F4-04C9DD199FB8}" authorId="{525D029D-91C8-2426-C0D6-8684CFF17ED7}" status="resolved" created="2025-08-05T07:38:50.783">
    <ac:deMkLst xmlns:ac="http://schemas.microsoft.com/office/drawing/2013/main/command">
      <pc:docMk xmlns:pc="http://schemas.microsoft.com/office/powerpoint/2013/main/command"/>
      <pc:sldMk xmlns:pc="http://schemas.microsoft.com/office/powerpoint/2013/main/command" cId="1392058703" sldId="2147474566"/>
      <ac:spMk id="3" creationId="{1C7BC21F-DCFE-81D2-B98B-431718F9E85B}"/>
    </ac:deMkLst>
    <p188:replyLst>
      <p188:reply id="{F1ECCB72-7699-457D-992D-BE6BA05C3157}" authorId="{E78FC194-5268-4A29-BB91-2242E9538845}" created="2025-08-12T08:35:47.147">
        <p188:txBody>
          <a:bodyPr/>
          <a:lstStyle/>
          <a:p>
            <a:r>
              <a:rPr lang="en-SE"/>
              <a:t>I’m not sure this works to remove as we do NOT provide leachables testing.
Maby instead use similar wording as on our web:
Discover our approach to extractables and leachables testing on our website.</a:t>
            </a:r>
          </a:p>
        </p188:txBody>
      </p188:reply>
    </p188:replyLst>
    <p188:txBody>
      <a:bodyPr/>
      <a:lstStyle/>
      <a:p>
        <a:r>
          <a:rPr lang="en-US"/>
          <a:t>Replaced ‘/’ with ‘and’</a:t>
        </a:r>
      </a:p>
    </p188:txBody>
  </p188:cm>
  <p188:cm id="{45EB5433-0F50-47AA-B602-265289B8C536}" authorId="{525D029D-91C8-2426-C0D6-8684CFF17ED7}" status="resolved" created="2025-08-05T07:47:19.255">
    <ac:txMkLst xmlns:ac="http://schemas.microsoft.com/office/drawing/2013/main/command">
      <pc:docMk xmlns:pc="http://schemas.microsoft.com/office/powerpoint/2013/main/command"/>
      <pc:sldMk xmlns:pc="http://schemas.microsoft.com/office/powerpoint/2013/main/command" cId="1392058703" sldId="2147474566"/>
      <ac:spMk id="3" creationId="{1C7BC21F-DCFE-81D2-B98B-431718F9E85B}"/>
      <ac:txMk cp="546">
        <ac:context len="526" hash="3671319212"/>
      </ac:txMk>
    </ac:txMkLst>
    <p188:pos x="7776653" y="1701209"/>
    <p188:txBody>
      <a:bodyPr/>
      <a:lstStyle/>
      <a:p>
        <a:r>
          <a:rPr lang="en-US"/>
          <a:t>Replaced ‘/’ with ‘and’</a:t>
        </a:r>
      </a:p>
    </p188:txBody>
  </p188:cm>
  <p188:cm id="{73D069E4-EB84-4F5A-81C3-0FBF35666FA4}" authorId="{22382CA8-71DE-22AB-C57F-8D9210FDD6E0}" status="resolved" created="2025-08-06T13:01:03.647">
    <pc:sldMkLst xmlns:pc="http://schemas.microsoft.com/office/powerpoint/2013/main/command">
      <pc:docMk/>
      <pc:sldMk cId="1392058703" sldId="2147474566"/>
    </pc:sldMkLst>
    <p188:txBody>
      <a:bodyPr/>
      <a:lstStyle/>
      <a:p>
        <a:r>
          <a:rPr lang="en-US"/>
          <a:t>Incorrect fonts, several casing issues, bullets not correct alignment  ....</a:t>
        </a:r>
      </a:p>
    </p188:txBody>
  </p188:cm>
  <p188:cm id="{7A4FF1B9-6A80-432B-B9CA-CC10C150614A}" authorId="{E78FC194-5268-4A29-BB91-2242E9538845}" status="resolved" created="2025-08-12T08:39:32.062">
    <ac:txMkLst xmlns:ac="http://schemas.microsoft.com/office/drawing/2013/main/command">
      <pc:docMk xmlns:pc="http://schemas.microsoft.com/office/powerpoint/2013/main/command"/>
      <pc:sldMk xmlns:pc="http://schemas.microsoft.com/office/powerpoint/2013/main/command" cId="1392058703" sldId="2147474566"/>
      <ac:spMk id="3" creationId="{1C7BC21F-DCFE-81D2-B98B-431718F9E85B}"/>
      <ac:txMk cp="311" len="4">
        <ac:context len="526" hash="3671319212"/>
      </ac:txMk>
    </ac:txMkLst>
    <p188:pos x="5932170" y="1072244"/>
    <p188:replyLst>
      <p188:reply id="{2B886A01-34B3-4BA5-91B0-9163C6A28E5C}" authorId="{525D029D-91C8-2426-C0D6-8684CFF17ED7}" created="2025-08-12T13:07:19.018">
        <p188:txBody>
          <a:bodyPr/>
          <a:lstStyle/>
          <a:p>
            <a:r>
              <a:rPr lang="en-US"/>
              <a:t>Yes it does. Perhaps state it more obviously. ‘This website is only for Allegro single-use systems and related products.’</a:t>
            </a:r>
          </a:p>
        </p188:txBody>
      </p188:reply>
      <p188:reply id="{F7C8CB3E-6EEE-49AE-BB04-DA1ED4D14C32}" authorId="{E78FC194-5268-4A29-BB91-2242E9538845}" created="2025-08-14T07:05:23.482">
        <p188:txBody>
          <a:bodyPr/>
          <a:lstStyle/>
          <a:p>
            <a:r>
              <a:rPr lang="en-SE"/>
              <a:t>Related products will be to wide so let’s keep as is then.</a:t>
            </a:r>
          </a:p>
        </p188:txBody>
      </p188:reply>
    </p188:replyLst>
    <p188:txBody>
      <a:bodyPr/>
      <a:lstStyle/>
      <a:p>
        <a:r>
          <a:rPr lang="en-SE"/>
          <a:t>Will this updated wording still claim that is ONLY the associated filters and connectors to our Allegro Single use systems that can be found here? I’m asking as English is not my native language and this distinguish is very Important that it’s clear as we already struggle to explain to our customers why they have to access two systems and how to know which one to use.
Wording is also applicable to slide 8 and slide 6.</a:t>
        </a:r>
      </a:p>
    </p188:txBody>
  </p188:cm>
  <p188:cm id="{CED9BB24-750E-48A4-9544-C57B5E827587}" authorId="{525D029D-91C8-2426-C0D6-8684CFF17ED7}" status="resolved" created="2025-08-12T14:43:01.551">
    <ac:txMkLst xmlns:ac="http://schemas.microsoft.com/office/drawing/2013/main/command">
      <pc:docMk xmlns:pc="http://schemas.microsoft.com/office/powerpoint/2013/main/command"/>
      <pc:sldMk xmlns:pc="http://schemas.microsoft.com/office/powerpoint/2013/main/command" cId="1392058703" sldId="2147474566"/>
      <ac:spMk id="3" creationId="{1C7BC21F-DCFE-81D2-B98B-431718F9E85B}"/>
      <ac:txMk cp="236" len="3">
        <ac:context len="526" hash="3671319212"/>
      </ac:txMk>
    </ac:txMkLst>
    <p188:pos x="5086616" y="734660"/>
    <p188:txBody>
      <a:bodyPr/>
      <a:lstStyle/>
      <a:p>
        <a:r>
          <a:rPr lang="en-US"/>
          <a:t>Add ‘two’ to emphasise the point</a:t>
        </a:r>
      </a:p>
    </p188:txBody>
  </p188:cm>
  <p188:cm id="{4E8958A8-B00A-44E3-B52F-BBD673BFE834}" authorId="{525D029D-91C8-2426-C0D6-8684CFF17ED7}" status="resolved" created="2025-08-12T14:43:10.607">
    <ac:txMkLst xmlns:ac="http://schemas.microsoft.com/office/drawing/2013/main/command">
      <pc:docMk xmlns:pc="http://schemas.microsoft.com/office/powerpoint/2013/main/command"/>
      <pc:sldMk xmlns:pc="http://schemas.microsoft.com/office/powerpoint/2013/main/command" cId="1392058703" sldId="2147474566"/>
      <ac:spMk id="3" creationId="{1C7BC21F-DCFE-81D2-B98B-431718F9E85B}"/>
      <ac:txMk cp="247" len="1">
        <ac:context len="526" hash="3671319212"/>
      </ac:txMk>
    </ac:txMkLst>
    <p188:pos x="5873425" y="734660"/>
    <p188:txBody>
      <a:bodyPr/>
      <a:lstStyle/>
      <a:p>
        <a:r>
          <a:rPr lang="en-US"/>
          <a:t>plural</a:t>
        </a:r>
      </a:p>
    </p188:txBody>
  </p188:cm>
</p188:cmLst>
</file>

<file path=ppt/comments/modernComment_7FFFDC93_32CBA801.xml><?xml version="1.0" encoding="utf-8"?>
<p188:cmLst xmlns:a="http://schemas.openxmlformats.org/drawingml/2006/main" xmlns:r="http://schemas.openxmlformats.org/officeDocument/2006/relationships" xmlns:p188="http://schemas.microsoft.com/office/powerpoint/2018/8/main">
  <p188:cm id="{D3C06239-2FAC-4DD6-BBED-B9CC836581A1}" authorId="{525D029D-91C8-2426-C0D6-8684CFF17ED7}" status="resolved" created="2025-08-06T08:31:48.639">
    <ac:txMkLst xmlns:ac="http://schemas.microsoft.com/office/drawing/2013/main/command">
      <pc:docMk xmlns:pc="http://schemas.microsoft.com/office/powerpoint/2013/main/command"/>
      <pc:sldMk xmlns:pc="http://schemas.microsoft.com/office/powerpoint/2013/main/command" cId="852207617" sldId="2147474579"/>
      <ac:spMk id="2" creationId="{3B8CEFBB-1C2A-D07F-9307-A1BABAD21978}"/>
      <ac:txMk cp="207" len="3">
        <ac:context len="278" hash="2132524533"/>
      </ac:txMk>
    </ac:txMkLst>
    <p188:pos x="3028374" y="2356658"/>
    <p188:txBody>
      <a:bodyPr/>
      <a:lstStyle/>
      <a:p>
        <a:r>
          <a:rPr lang="en-US"/>
          <a:t>Changed verbs for active voice and concision</a:t>
        </a:r>
      </a:p>
    </p188:txBody>
  </p188:cm>
</p188:cmLst>
</file>

<file path=ppt/comments/modernComment_7FFFDC97_780C2DA4.xml><?xml version="1.0" encoding="utf-8"?>
<p188:cmLst xmlns:a="http://schemas.openxmlformats.org/drawingml/2006/main" xmlns:r="http://schemas.openxmlformats.org/officeDocument/2006/relationships" xmlns:p188="http://schemas.microsoft.com/office/powerpoint/2018/8/main">
  <p188:cm id="{0F64A5A5-6679-41FF-87C0-288ACCEFAF2D}" authorId="{525D029D-91C8-2426-C0D6-8684CFF17ED7}" status="resolved" created="2025-08-01T14:59:58.867">
    <pc:sldMkLst xmlns:pc="http://schemas.microsoft.com/office/powerpoint/2013/main/command">
      <pc:docMk/>
      <pc:sldMk cId="2014064036" sldId="2147474583"/>
    </pc:sldMkLst>
    <p188:txBody>
      <a:bodyPr/>
      <a:lstStyle/>
      <a:p>
        <a:r>
          <a:rPr lang="en-US"/>
          <a:t>I changed titles to sentence case</a:t>
        </a:r>
      </a:p>
    </p188:txBody>
  </p188:cm>
  <p188:cm id="{9804D6AF-EECF-4963-8798-FEE71D59DEF5}" authorId="{525D029D-91C8-2426-C0D6-8684CFF17ED7}" status="resolved" created="2025-08-01T15:00:45.612">
    <ac:txMkLst xmlns:ac="http://schemas.microsoft.com/office/drawing/2013/main/command">
      <pc:docMk xmlns:pc="http://schemas.microsoft.com/office/powerpoint/2013/main/command"/>
      <pc:sldMk xmlns:pc="http://schemas.microsoft.com/office/powerpoint/2013/main/command" cId="2014064036" sldId="2147474583"/>
      <ac:spMk id="4" creationId="{747D9B9C-A9C9-8C7F-A527-C6514BB762AF}"/>
      <ac:txMk cp="132" len="1">
        <ac:context len="456" hash="93305246"/>
      </ac:txMk>
    </ac:txMkLst>
    <p188:pos x="2102093" y="1006867"/>
    <p188:txBody>
      <a:bodyPr/>
      <a:lstStyle/>
      <a:p>
        <a:r>
          <a:rPr lang="en-US"/>
          <a:t>Hyphenated as its forming adjective to describe  certificate</a:t>
        </a:r>
      </a:p>
    </p188:txBody>
  </p188:cm>
  <p188:cm id="{FF48A97C-A6BF-4747-AEBB-ACBE43440A61}" authorId="{525D029D-91C8-2426-C0D6-8684CFF17ED7}" status="resolved" created="2025-08-04T07:21:06.728">
    <ac:txMkLst xmlns:ac="http://schemas.microsoft.com/office/drawing/2013/main/command">
      <pc:docMk xmlns:pc="http://schemas.microsoft.com/office/powerpoint/2013/main/command"/>
      <pc:sldMk xmlns:pc="http://schemas.microsoft.com/office/powerpoint/2013/main/command" cId="2014064036" sldId="2147474583"/>
      <ac:spMk id="3" creationId="{FB1609E0-C73E-5D3F-6AAE-16D009DE9DFB}"/>
      <ac:txMk cp="22" len="3">
        <ac:context len="38" hash="1645473649"/>
      </ac:txMk>
    </ac:txMkLst>
    <p188:pos x="4471950" y="264764"/>
    <p188:txBody>
      <a:bodyPr/>
      <a:lstStyle/>
      <a:p>
        <a:r>
          <a:rPr lang="en-US"/>
          <a:t>Changed &amp;  to ‘and’, WRM</a:t>
        </a:r>
      </a:p>
    </p188:txBody>
  </p188:cm>
  <p188:cm id="{B369A7B0-E970-4FF9-A723-489B11C27029}" authorId="{22382CA8-71DE-22AB-C57F-8D9210FDD6E0}" status="resolved" created="2025-08-06T12:30:31.696">
    <pc:sldMkLst xmlns:pc="http://schemas.microsoft.com/office/powerpoint/2013/main/command">
      <pc:docMk/>
      <pc:sldMk cId="2014064036" sldId="2147474583"/>
    </pc:sldMkLst>
    <p188:txBody>
      <a:bodyPr/>
      <a:lstStyle/>
      <a:p>
        <a:r>
          <a:rPr lang="en-US"/>
          <a:t>You should never put a trademark into an acronym .. It devalues our intellectual property ... 
So Accelerator™ documentation center should not be abbreviated to ADC - also lower case for documentation center</a:t>
        </a:r>
      </a:p>
    </p188:txBody>
  </p188:cm>
  <p188:cm id="{20933114-EEE9-4FB1-A836-EDBBB3B30B32}" authorId="{E78FC194-5268-4A29-BB91-2242E9538845}" status="resolved" created="2025-08-20T13:41:57.224">
    <pc:sldMkLst xmlns:pc="http://schemas.microsoft.com/office/powerpoint/2013/main/command">
      <pc:docMk/>
      <pc:sldMk cId="2014064036" sldId="2147474583"/>
    </pc:sldMkLst>
    <p188:txBody>
      <a:bodyPr/>
      <a:lstStyle/>
      <a:p>
        <a:r>
          <a:rPr lang="en-SE"/>
          <a:t>I updated the hyperlinks so it links correctly in the document.</a:t>
        </a:r>
      </a:p>
    </p188:txBody>
  </p188:cm>
</p188:cmLst>
</file>

<file path=ppt/comments/modernComment_7FFFDC9A_694D9325.xml><?xml version="1.0" encoding="utf-8"?>
<p188:cmLst xmlns:a="http://schemas.openxmlformats.org/drawingml/2006/main" xmlns:r="http://schemas.openxmlformats.org/officeDocument/2006/relationships" xmlns:p188="http://schemas.microsoft.com/office/powerpoint/2018/8/main">
  <p188:cm id="{88517F10-46D0-4EC6-8C1E-10B6E7520F65}" authorId="{525D029D-91C8-2426-C0D6-8684CFF17ED7}" status="resolved" created="2025-08-04T14:40:12.419">
    <ac:txMkLst xmlns:ac="http://schemas.microsoft.com/office/drawing/2013/main/command">
      <pc:docMk xmlns:pc="http://schemas.microsoft.com/office/powerpoint/2013/main/command"/>
      <pc:sldMk xmlns:pc="http://schemas.microsoft.com/office/powerpoint/2013/main/command" cId="1766691621" sldId="2147474586"/>
      <ac:spMk id="4" creationId="{D5A14957-90E1-40F4-BC0E-A1B656AFFFF2}"/>
      <ac:txMk cp="0">
        <ac:context len="99" hash="3581914638"/>
      </ac:txMk>
    </ac:txMkLst>
    <p188:pos x="6883338" y="284147"/>
    <p188:txBody>
      <a:bodyPr/>
      <a:lstStyle/>
      <a:p>
        <a:r>
          <a:rPr lang="en-US"/>
          <a:t>Delete or standardise as takeaway? - this has been on previous slides</a:t>
        </a:r>
      </a:p>
    </p188:txBody>
  </p188:cm>
  <p188:cm id="{AF5E2B05-35AB-4099-A8B6-2E665D1B18B7}" authorId="{525D029D-91C8-2426-C0D6-8684CFF17ED7}" status="resolved" created="2025-08-04T14:48:46.019">
    <ac:txMkLst xmlns:ac="http://schemas.microsoft.com/office/drawing/2013/main/command">
      <pc:docMk xmlns:pc="http://schemas.microsoft.com/office/powerpoint/2013/main/command"/>
      <pc:sldMk xmlns:pc="http://schemas.microsoft.com/office/powerpoint/2013/main/command" cId="1766691621" sldId="2147474586"/>
      <ac:spMk id="7" creationId="{AE68F1D0-508A-9C7F-6F72-6FCDF9D46402}"/>
      <ac:txMk cp="321">
        <ac:context len="372" hash="330922577"/>
      </ac:txMk>
    </ac:txMkLst>
    <p188:pos x="1835594" y="2693212"/>
    <p188:txBody>
      <a:bodyPr/>
      <a:lstStyle/>
      <a:p>
        <a:r>
          <a:rPr lang="en-US"/>
          <a:t>Google is on 3rd-party list.
Add ‘Google Chrome is a trademark of Google Inc.’ at end?</a:t>
        </a:r>
      </a:p>
    </p188:txBody>
  </p188:cm>
  <p188:cm id="{73833285-9030-4012-9E2C-5EB70A11DE9C}" authorId="{22382CA8-71DE-22AB-C57F-8D9210FDD6E0}" status="resolved" created="2025-08-06T13:13:30.649">
    <pc:sldMkLst xmlns:pc="http://schemas.microsoft.com/office/powerpoint/2013/main/command">
      <pc:docMk/>
      <pc:sldMk cId="1766691621" sldId="2147474586"/>
    </pc:sldMkLst>
    <p188:txBody>
      <a:bodyPr/>
      <a:lstStyle/>
      <a:p>
        <a:r>
          <a:rPr lang="en-US"/>
          <a:t>No TM. Lower case d c multiple occurrences.
 Do not use ADC acronym
No need to attribute Google Chrome </a:t>
        </a:r>
      </a:p>
    </p188:txBody>
  </p188:cm>
</p188:cmLst>
</file>

<file path=ppt/comments/modernComment_7FFFDC9E_ACF3E96C.xml><?xml version="1.0" encoding="utf-8"?>
<p188:cmLst xmlns:a="http://schemas.openxmlformats.org/drawingml/2006/main" xmlns:r="http://schemas.openxmlformats.org/officeDocument/2006/relationships" xmlns:p188="http://schemas.microsoft.com/office/powerpoint/2018/8/main">
  <p188:cm id="{ABA24110-9342-40A9-BD89-0F2245D9640F}" authorId="{22382CA8-71DE-22AB-C57F-8D9210FDD6E0}" status="resolved" created="2025-08-06T13:20:35.476">
    <pc:sldMkLst xmlns:pc="http://schemas.microsoft.com/office/powerpoint/2013/main/command">
      <pc:docMk/>
      <pc:sldMk cId="2901666156" sldId="2147474590"/>
    </pc:sldMkLst>
    <p188:replyLst>
      <p188:reply id="{7C66D401-B3A6-4E7A-A303-8365BC87A8C4}" authorId="{E78FC194-5268-4A29-BB91-2242E9538845}" created="2025-08-12T10:04:17.723">
        <p188:txBody>
          <a:bodyPr/>
          <a:lstStyle/>
          <a:p>
            <a:r>
              <a:rPr lang="en-SE"/>
              <a:t>No software is not yet updated so Pall needs still to be there. Please change back to Pall.</a:t>
            </a:r>
          </a:p>
        </p188:txBody>
      </p188:reply>
    </p188:replyLst>
    <p188:txBody>
      <a:bodyPr/>
      <a:lstStyle/>
      <a:p>
        <a:r>
          <a:rPr lang="en-US"/>
          <a:t>Replace ADC
Any images without Pall? </a:t>
        </a:r>
      </a:p>
    </p188:txBody>
  </p188:cm>
</p188:cmLst>
</file>

<file path=ppt/comments/modernComment_7FFFDC9F_980C6C37.xml><?xml version="1.0" encoding="utf-8"?>
<p188:cmLst xmlns:a="http://schemas.openxmlformats.org/drawingml/2006/main" xmlns:r="http://schemas.openxmlformats.org/officeDocument/2006/relationships" xmlns:p188="http://schemas.microsoft.com/office/powerpoint/2018/8/main">
  <p188:cm id="{E70AD4F4-81EB-472B-8D22-A179006753D9}" authorId="{22382CA8-71DE-22AB-C57F-8D9210FDD6E0}" status="resolved" created="2025-08-06T13:13:58.434">
    <pc:sldMkLst xmlns:pc="http://schemas.microsoft.com/office/powerpoint/2013/main/command">
      <pc:docMk/>
      <pc:sldMk cId="2550950967" sldId="2147474591"/>
    </pc:sldMkLst>
    <p188:txBody>
      <a:bodyPr/>
      <a:lstStyle/>
      <a:p>
        <a:r>
          <a:rPr lang="en-US"/>
          <a:t>NO TM
No ADC
Lower case dc</a:t>
        </a:r>
      </a:p>
    </p188:txBody>
  </p188:cm>
</p188:cmLst>
</file>

<file path=ppt/comments/modernComment_7FFFDCA4_2064A4BD.xml><?xml version="1.0" encoding="utf-8"?>
<p188:cmLst xmlns:a="http://schemas.openxmlformats.org/drawingml/2006/main" xmlns:r="http://schemas.openxmlformats.org/officeDocument/2006/relationships" xmlns:p188="http://schemas.microsoft.com/office/powerpoint/2018/8/main">
  <p188:cm id="{C5ADDE66-FF1E-4BF5-8438-B34ABF6AFA9B}" authorId="{525D029D-91C8-2426-C0D6-8684CFF17ED7}" status="resolved" created="2025-08-04T07:28:15.740">
    <ac:txMkLst xmlns:ac="http://schemas.microsoft.com/office/drawing/2013/main/command">
      <pc:docMk xmlns:pc="http://schemas.microsoft.com/office/powerpoint/2013/main/command"/>
      <pc:sldMk xmlns:pc="http://schemas.microsoft.com/office/powerpoint/2013/main/command" cId="543466685" sldId="2147474596"/>
      <ac:spMk id="3" creationId="{84F7A91A-B8FD-A974-E6A7-99D59315AB94}"/>
      <ac:txMk cp="12" len="57">
        <ac:context len="618" hash="1509378463"/>
      </ac:txMk>
    </ac:txMkLst>
    <p188:pos x="8483848" y="267629"/>
    <p188:txBody>
      <a:bodyPr/>
      <a:lstStyle/>
      <a:p>
        <a:r>
          <a:rPr lang="en-US"/>
          <a:t>Shortened line width in the text box to aid readability
Edited verbs to give more momentum</a:t>
        </a:r>
      </a:p>
    </p188:txBody>
  </p188:cm>
  <p188:cm id="{080E72FE-A5C4-44D7-A4FF-070A9ED440E2}" authorId="{22382CA8-71DE-22AB-C57F-8D9210FDD6E0}" status="resolved" created="2025-08-06T13:03:59.041">
    <ac:deMkLst xmlns:ac="http://schemas.microsoft.com/office/drawing/2013/main/command">
      <pc:docMk xmlns:pc="http://schemas.microsoft.com/office/powerpoint/2013/main/command"/>
      <pc:sldMk xmlns:pc="http://schemas.microsoft.com/office/powerpoint/2013/main/command" cId="543466685" sldId="2147474596"/>
      <ac:spMk id="3" creationId="{84F7A91A-B8FD-A974-E6A7-99D59315AB94}"/>
    </ac:deMkLst>
    <p188:txBody>
      <a:bodyPr/>
      <a:lstStyle/>
      <a:p>
        <a:r>
          <a:rPr lang="en-US"/>
          <a:t>‘Possibility’ is not a very positive word ..  Could we amend this to ‘The option to ...’ ?? </a:t>
        </a:r>
      </a:p>
    </p188:txBody>
  </p188:cm>
  <p188:cm id="{BBAF171E-05CB-48D1-B406-5F877D02E491}" authorId="{22382CA8-71DE-22AB-C57F-8D9210FDD6E0}" status="resolved" created="2025-08-06T13:05:19.675">
    <ac:deMkLst xmlns:ac="http://schemas.microsoft.com/office/drawing/2013/main/command">
      <pc:docMk xmlns:pc="http://schemas.microsoft.com/office/powerpoint/2013/main/command"/>
      <pc:sldMk xmlns:pc="http://schemas.microsoft.com/office/powerpoint/2013/main/command" cId="543466685" sldId="2147474596"/>
      <ac:spMk id="3" creationId="{84F7A91A-B8FD-A974-E6A7-99D59315AB94}"/>
    </ac:deMkLst>
    <p188:txBody>
      <a:bodyPr/>
      <a:lstStyle/>
      <a:p>
        <a:r>
          <a:rPr lang="en-US"/>
          <a:t>Attribute Biacore </a:t>
        </a:r>
      </a:p>
    </p188:txBody>
  </p188:cm>
  <p188:cm id="{A36EC864-ED6E-4F8B-8160-EA21DD7E906B}" authorId="{E78FC194-5268-4A29-BB91-2242E9538845}" status="resolved" created="2025-08-14T07:08:49.145">
    <pc:sldMkLst xmlns:pc="http://schemas.microsoft.com/office/powerpoint/2013/main/command">
      <pc:docMk/>
      <pc:sldMk cId="543466685" sldId="2147474596"/>
    </pc:sldMkLst>
    <p188:replyLst>
      <p188:reply id="{0EEE6B09-213F-47AC-8ABB-2569C05E80EC}" authorId="{525D029D-91C8-2426-C0D6-8684CFF17ED7}" created="2025-08-15T10:28:09.384">
        <p188:txBody>
          <a:bodyPr/>
          <a:lstStyle/>
          <a:p>
            <a:r>
              <a:rPr lang="en-US"/>
              <a:t>We explained it on first use, a few slides back</a:t>
            </a:r>
          </a:p>
        </p188:txBody>
      </p188:reply>
    </p188:replyLst>
    <p188:txBody>
      <a:bodyPr/>
      <a:lstStyle/>
      <a:p>
        <a:r>
          <a:rPr lang="en-SE"/>
          <a:t>Should we remove one of the CCN acronyms found in Brackets? If you find it OK I’m OK.</a:t>
        </a:r>
      </a:p>
    </p188:txBody>
  </p188:cm>
</p188:cmLst>
</file>

<file path=ppt/comments/modernComment_7FFFDCA6_2FD687F9.xml><?xml version="1.0" encoding="utf-8"?>
<p188:cmLst xmlns:a="http://schemas.openxmlformats.org/drawingml/2006/main" xmlns:r="http://schemas.openxmlformats.org/officeDocument/2006/relationships" xmlns:p188="http://schemas.microsoft.com/office/powerpoint/2018/8/main">
  <p188:cm id="{7C1C7464-109A-4966-8132-FA38DF232CF0}" authorId="{525D029D-91C8-2426-C0D6-8684CFF17ED7}" status="resolved" created="2025-08-04T07:13:06.610">
    <ac:txMkLst xmlns:ac="http://schemas.microsoft.com/office/drawing/2013/main/command">
      <pc:docMk xmlns:pc="http://schemas.microsoft.com/office/powerpoint/2013/main/command"/>
      <pc:sldMk xmlns:pc="http://schemas.microsoft.com/office/powerpoint/2013/main/command" cId="802588665" sldId="2147474598"/>
      <ac:spMk id="2" creationId="{7182912A-6FCB-8105-4421-723E4F2C64E6}"/>
      <ac:txMk cp="14" len="28">
        <ac:context len="43" hash="3433961519"/>
      </ac:txMk>
    </ac:txMkLst>
    <p188:pos x="7737289" y="257549"/>
    <p188:txBody>
      <a:bodyPr/>
      <a:lstStyle/>
      <a:p>
        <a:r>
          <a:rPr lang="en-US"/>
          <a:t>Sentence case, as per WRM, for this all other instances in headlines.</a:t>
        </a:r>
      </a:p>
    </p188:txBody>
  </p188:cm>
</p188:cmLst>
</file>

<file path=ppt/comments/modernComment_7FFFDCAB_4600C2CB.xml><?xml version="1.0" encoding="utf-8"?>
<p188:cmLst xmlns:a="http://schemas.openxmlformats.org/drawingml/2006/main" xmlns:r="http://schemas.openxmlformats.org/officeDocument/2006/relationships" xmlns:p188="http://schemas.microsoft.com/office/powerpoint/2018/8/main">
  <p188:cm id="{9699B50B-E666-4E6B-AA33-38FFA61D5B4A}" authorId="{525D029D-91C8-2426-C0D6-8684CFF17ED7}" status="resolved" created="2025-08-04T11:05:01.996">
    <ac:txMkLst xmlns:ac="http://schemas.microsoft.com/office/drawing/2013/main/command">
      <pc:docMk xmlns:pc="http://schemas.microsoft.com/office/powerpoint/2013/main/command"/>
      <pc:sldMk xmlns:pc="http://schemas.microsoft.com/office/powerpoint/2013/main/command" cId="1174454987" sldId="2147474603"/>
      <ac:spMk id="13" creationId="{D71DDA02-89A7-4AB7-F1F9-B364A2B432B8}"/>
      <ac:txMk cp="0">
        <ac:context len="779" hash="398384598"/>
      </ac:txMk>
    </ac:txMkLst>
    <p188:pos x="3444876" y="1698625"/>
    <p188:txBody>
      <a:bodyPr/>
      <a:lstStyle/>
      <a:p>
        <a:r>
          <a:rPr lang="en-US"/>
          <a:t>Amends made to give it a more active voice </a:t>
        </a:r>
      </a:p>
    </p188:txBody>
  </p188:cm>
  <p188:cm id="{78FF4A68-4D79-4F3E-9706-6E9776BD083A}" authorId="{22382CA8-71DE-22AB-C57F-8D9210FDD6E0}" status="resolved" created="2025-08-06T12:51:24.108">
    <pc:sldMkLst xmlns:pc="http://schemas.microsoft.com/office/powerpoint/2013/main/command">
      <pc:docMk/>
      <pc:sldMk cId="1174454987" sldId="2147474603"/>
    </pc:sldMkLst>
    <p188:txBody>
      <a:bodyPr/>
      <a:lstStyle/>
      <a:p>
        <a:r>
          <a:rPr lang="en-US"/>
          <a:t>Same comments as previous slide re layout, the grey box size, position, NB versus Note, lower case documentation center (×3) no need for ™on Accelerator as previously acknowledged. Lower case for single-use systems
Please also amend the highlighting of the button and only highlight the one you are talking about on this slide.</a:t>
        </a:r>
      </a:p>
    </p188:txBody>
  </p188:cm>
  <p188:cm id="{94BF2B74-C32C-42D2-896B-34CE84D9432D}" authorId="{E78FC194-5268-4A29-BB91-2242E9538845}" status="resolved" created="2025-08-12T08:46:14.882">
    <pc:sldMkLst xmlns:pc="http://schemas.microsoft.com/office/powerpoint/2013/main/command">
      <pc:docMk/>
      <pc:sldMk cId="1174454987" sldId="2147474603"/>
    </pc:sldMkLst>
    <p188:replyLst>
      <p188:reply id="{8BD725A5-CE0D-4DED-84F8-4D311309F3EF}" authorId="{525D029D-91C8-2426-C0D6-8684CFF17ED7}" created="2025-08-12T12:50:21.817">
        <p188:txBody>
          <a:bodyPr/>
          <a:lstStyle/>
          <a:p>
            <a:r>
              <a:rPr lang="en-US"/>
              <a:t>I see, the brand guidelines don’t allow text that is any other colour than black or green. Perhaps you need a very simple slide at the beginning to explain.
EG: ‘There are two separate online systems where you can find different types of documents.
The Regulatory support website has general product documentation and includes things such as xyz, and the Accelerator documentation centre has documents related to the Allegro single-use systems and xyz’
 Also there are three boxes here. Two for regulatory? </a:t>
            </a:r>
          </a:p>
        </p188:txBody>
      </p188:reply>
      <p188:reply id="{FF9057DF-6C14-4CCB-A888-3A99994DB87E}" authorId="{E78FC194-5268-4A29-BB91-2242E9538845}" created="2025-08-14T06:54:46.491">
        <p188:txBody>
          <a:bodyPr/>
          <a:lstStyle/>
          <a:p>
            <a:r>
              <a:rPr lang="en-SE"/>
              <a:t>No let’s keep Regulatory Services out of this presentation.</a:t>
            </a:r>
          </a:p>
        </p188:txBody>
      </p188:reply>
    </p188:replyLst>
    <p188:txBody>
      <a:bodyPr/>
      <a:lstStyle/>
      <a:p>
        <a:r>
          <a:rPr lang="en-SE"/>
          <a:t>I see that the color coding I tried to use to help follow the two different systems are not OK but can you please advise if we can do something else so that our customers can follow the different paths of the two systems? (ADC and Regulatory Support)</a:t>
        </a:r>
      </a:p>
    </p188:txBody>
  </p188:cm>
  <p188:cm id="{1D390C97-AEAF-411F-A63F-1D1BD8FC95ED}" authorId="{E78FC194-5268-4A29-BB91-2242E9538845}" status="resolved" created="2025-08-12T08:48:27.191">
    <ac:txMkLst xmlns:ac="http://schemas.microsoft.com/office/drawing/2013/main/command">
      <pc:docMk xmlns:pc="http://schemas.microsoft.com/office/powerpoint/2013/main/command"/>
      <pc:sldMk xmlns:pc="http://schemas.microsoft.com/office/powerpoint/2013/main/command" cId="1174454987" sldId="2147474603"/>
      <ac:spMk id="19" creationId="{C079C6EF-3578-6614-CFED-6BB1B8FA7476}"/>
      <ac:txMk cp="51">
        <ac:context len="34" hash="1093495349"/>
      </ac:txMk>
    </ac:txMkLst>
    <p188:pos x="9032241" y="273685"/>
    <p188:txBody>
      <a:bodyPr/>
      <a:lstStyle/>
      <a:p>
        <a:r>
          <a:rPr lang="en-SE"/>
          <a:t>This was inaccuratley updated link, correct will be 
“Regulatory services and support (www.cytiva.com/rsf) –
Two systems to access controlled product documentation”</a:t>
        </a:r>
      </a:p>
    </p188:txBody>
  </p188:cm>
  <p188:cm id="{316ACA38-EAAF-4B50-8990-63A8F15DAE31}" authorId="{E78FC194-5268-4A29-BB91-2242E9538845}" status="resolved" created="2025-08-12T08:50:31.437">
    <ac:txMkLst xmlns:ac="http://schemas.microsoft.com/office/drawing/2013/main/command">
      <pc:docMk xmlns:pc="http://schemas.microsoft.com/office/powerpoint/2013/main/command"/>
      <pc:sldMk xmlns:pc="http://schemas.microsoft.com/office/powerpoint/2013/main/command" cId="1174454987" sldId="2147474603"/>
      <ac:spMk id="13" creationId="{D71DDA02-89A7-4AB7-F1F9-B364A2B432B8}"/>
      <ac:txMk cp="104">
        <ac:context len="779" hash="398384598"/>
      </ac:txMk>
    </ac:txMkLst>
    <p188:pos x="3511551" y="858249"/>
    <p188:replyLst>
      <p188:reply id="{75BC14F6-6768-44CF-8135-C5F090B9E84A}" authorId="{525D029D-91C8-2426-C0D6-8684CFF17ED7}" created="2025-08-12T13:56:36.330">
        <p188:txBody>
          <a:bodyPr/>
          <a:lstStyle/>
          <a:p>
            <a:r>
              <a:rPr lang="en-US"/>
              <a:t>I’ve amended to ‘useful’ - better if more people can understand it. </a:t>
            </a:r>
          </a:p>
        </p188:txBody>
      </p188:reply>
      <p188:reply id="{AB06401E-EA59-4C1B-AC0F-AF66041554AA}" authorId="{E78FC194-5268-4A29-BB91-2242E9538845}" created="2025-08-19T09:00:02.033">
        <p188:txBody>
          <a:bodyPr/>
          <a:lstStyle/>
          <a:p>
            <a:r>
              <a:rPr lang="en-SE"/>
              <a:t>OK</a:t>
            </a:r>
          </a:p>
        </p188:txBody>
      </p188:reply>
    </p188:replyLst>
    <p188:txBody>
      <a:bodyPr/>
      <a:lstStyle/>
      <a:p>
        <a:r>
          <a:rPr lang="en-SE"/>
          <a:t>I’m not sure the move of the word invaluable will still have the same meaning as English is not my native language. I ask you just to verify this. 
Why it is invaluable is because they cannot file their finished product, without Cytiva providing this information.</a:t>
        </a:r>
      </a:p>
    </p188:txBody>
  </p188:cm>
  <p188:cm id="{D76C3D75-07F6-4B65-9EC2-E0B36048CBD7}" authorId="{E78FC194-5268-4A29-BB91-2242E9538845}" status="resolved" created="2025-08-12T08:54:29.888">
    <ac:txMkLst xmlns:ac="http://schemas.microsoft.com/office/drawing/2013/main/command">
      <pc:docMk xmlns:pc="http://schemas.microsoft.com/office/powerpoint/2013/main/command"/>
      <pc:sldMk xmlns:pc="http://schemas.microsoft.com/office/powerpoint/2013/main/command" cId="1174454987" sldId="2147474603"/>
      <ac:spMk id="13" creationId="{D71DDA02-89A7-4AB7-F1F9-B364A2B432B8}"/>
      <ac:txMk cp="389" len="5">
        <ac:context len="779" hash="398384598"/>
      </ac:txMk>
    </ac:txMkLst>
    <p188:pos x="3660141" y="2172699"/>
    <p188:replyLst>
      <p188:reply id="{37CBE468-C3B5-46A8-8127-920F379FD3E7}" authorId="{525D029D-91C8-2426-C0D6-8684CFF17ED7}" created="2025-08-15T09:35:51.549">
        <p188:txBody>
          <a:bodyPr/>
          <a:lstStyle/>
          <a:p>
            <a:r>
              <a:rPr lang="en-US"/>
              <a:t>I put these back in, as we use the acronyms on the next slide. </a:t>
            </a:r>
          </a:p>
        </p188:txBody>
      </p188:reply>
    </p188:replyLst>
    <p188:txBody>
      <a:bodyPr/>
      <a:lstStyle/>
      <a:p>
        <a:r>
          <a:rPr lang="en-SE"/>
          <a:t>I think wording got wriong here by removing the “and” as CCNs are provided on all product categories not only resin. Maybe it’s my language skills that are not sufficient here so please check.</a:t>
        </a:r>
      </a:p>
    </p188:txBody>
  </p188:cm>
  <p188:cm id="{6E4F0E6E-1F92-4CB4-8647-C3E173443AE7}" authorId="{E78FC194-5268-4A29-BB91-2242E9538845}" status="resolved" created="2025-08-12T08:56:45.214">
    <ac:txMkLst xmlns:ac="http://schemas.microsoft.com/office/drawing/2013/main/command">
      <pc:docMk xmlns:pc="http://schemas.microsoft.com/office/powerpoint/2013/main/command"/>
      <pc:sldMk xmlns:pc="http://schemas.microsoft.com/office/powerpoint/2013/main/command" cId="1174454987" sldId="2147474603"/>
      <ac:spMk id="13" creationId="{D71DDA02-89A7-4AB7-F1F9-B364A2B432B8}"/>
      <ac:txMk cp="426" len="1">
        <ac:context len="779" hash="398384598"/>
      </ac:txMk>
    </ac:txMkLst>
    <p188:pos x="894081" y="2549889"/>
    <p188:replyLst>
      <p188:reply id="{6D280526-9DF6-4871-9841-962A25897E12}" authorId="{E78FC194-5268-4A29-BB91-2242E9538845}" created="2025-08-20T11:11:33.405">
        <p188:txBody>
          <a:bodyPr/>
          <a:lstStyle/>
          <a:p>
            <a:r>
              <a:rPr lang="en-SE"/>
              <a:t>I added it again as we added for the following documents in the same slide.</a:t>
            </a:r>
          </a:p>
        </p188:txBody>
      </p188:reply>
    </p188:replyLst>
    <p188:txBody>
      <a:bodyPr/>
      <a:lstStyle/>
      <a:p>
        <a:r>
          <a:rPr lang="en-SE"/>
          <a:t>This “(RSF)” should be delated as we do not have the acronyms for the following documents such as VG for validation guides etc. 
My mistake.</a:t>
        </a:r>
      </a:p>
    </p188:txBody>
  </p188:cm>
  <p188:cm id="{0F95EA56-1801-42CF-B694-F236857EF83E}" authorId="{E78FC194-5268-4A29-BB91-2242E9538845}" status="resolved" created="2025-08-14T06:57:21.467">
    <ac:txMkLst xmlns:ac="http://schemas.microsoft.com/office/drawing/2013/main/command">
      <pc:docMk xmlns:pc="http://schemas.microsoft.com/office/powerpoint/2013/main/command"/>
      <pc:sldMk xmlns:pc="http://schemas.microsoft.com/office/powerpoint/2013/main/command" cId="1174454987" sldId="2147474603"/>
      <ac:spMk id="13" creationId="{D71DDA02-89A7-4AB7-F1F9-B364A2B432B8}"/>
      <ac:txMk cp="0" len="651">
        <ac:context len="779" hash="398384598"/>
      </ac:txMk>
    </ac:txMkLst>
    <p188:pos x="5427319" y="447262"/>
    <p188:replyLst>
      <p188:reply id="{975C05A9-C861-451C-B794-38D1CB81BAFC}" authorId="{525D029D-91C8-2426-C0D6-8684CFF17ED7}" created="2025-08-15T09:37:35.890">
        <p188:txBody>
          <a:bodyPr/>
          <a:lstStyle/>
          <a:p>
            <a:r>
              <a:rPr lang="en-US"/>
              <a:t>Could you please write which elements you want to add on here? I don’t quite follow how it works</a:t>
            </a:r>
          </a:p>
        </p188:txBody>
      </p188:reply>
      <p188:reply id="{186C22D7-B6C2-4B14-BE27-88DE12674A5F}" authorId="{E78FC194-5268-4A29-BB91-2242E9538845}" created="2025-08-19T09:07:44.686">
        <p188:txBody>
          <a:bodyPr/>
          <a:lstStyle/>
          <a:p>
            <a:r>
              <a:rPr lang="en-SE"/>
              <a:t>I have updated the header to align with category on web- previously it was “Regulatory support  (www.cytiva.com/rsf) –”
I removed the sub header “1. Regulatory Support” and the image.
I also added the last sentence.</a:t>
            </a:r>
          </a:p>
        </p188:txBody>
      </p188:reply>
      <p188:reply id="{8EC3DBCB-058E-4069-80D7-658D5E09D6E2}" authorId="{525D029D-91C8-2426-C0D6-8684CFF17ED7}" created="2025-08-19T12:59:11.861">
        <p188:txBody>
          <a:bodyPr/>
          <a:lstStyle/>
          <a:p>
            <a:r>
              <a:rPr lang="en-US"/>
              <a:t>ok</a:t>
            </a:r>
          </a:p>
        </p188:txBody>
      </p188:reply>
    </p188:replyLst>
    <p188:txBody>
      <a:bodyPr/>
      <a:lstStyle/>
      <a:p>
        <a:r>
          <a:rPr lang="en-SE"/>
          <a:t>Make this a new slide keeping only this information as I like your slide 5 that can replace other information in this slide and also slide 9. (I have added the acronyms for all documents so we can keep the information short in the following slide).
We need to have another header, maybe just “Regulatory Support”.
If the remaining information from slide 7 can be added here it can but maybe it will be too crowded.
We have the need to, in one slide, give the overview of all available documentation.</a:t>
        </a:r>
      </a:p>
    </p188:txBody>
  </p188:cm>
</p188:cmLst>
</file>

<file path=ppt/comments/modernComment_7FFFDCAD_9BAA2BA4.xml><?xml version="1.0" encoding="utf-8"?>
<p188:cmLst xmlns:a="http://schemas.openxmlformats.org/drawingml/2006/main" xmlns:r="http://schemas.openxmlformats.org/officeDocument/2006/relationships" xmlns:p188="http://schemas.microsoft.com/office/powerpoint/2018/8/main">
  <p188:cm id="{D80F5104-8DE5-4C4A-AABE-9B88DAE4DAB3}" authorId="{22382CA8-71DE-22AB-C57F-8D9210FDD6E0}" status="resolved" created="2025-08-06T13:11:49.928">
    <pc:sldMkLst xmlns:pc="http://schemas.microsoft.com/office/powerpoint/2013/main/command">
      <pc:docMk/>
      <pc:sldMk cId="2611620772" sldId="2147474605"/>
    </pc:sldMkLst>
    <p188:txBody>
      <a:bodyPr/>
      <a:lstStyle/>
      <a:p>
        <a:r>
          <a:rPr lang="en-US"/>
          <a:t>As old template, this section header is incorrect font color. Also no need for the TM and lower case for documentation center</a:t>
        </a:r>
      </a:p>
    </p188:txBody>
  </p188:cm>
  <p188:cm id="{F08DAD6A-2E9E-439C-A213-5DA77D472C47}" authorId="{E78FC194-5268-4A29-BB91-2242E9538845}" status="resolved" created="2025-08-14T07:12:31.335">
    <pc:sldMkLst xmlns:pc="http://schemas.microsoft.com/office/powerpoint/2013/main/command">
      <pc:docMk/>
      <pc:sldMk cId="2611620772" sldId="2147474605"/>
    </pc:sldMkLst>
    <p188:replyLst>
      <p188:reply id="{1ED78947-B49A-4426-8E48-E3CD01A491FD}" authorId="{525D029D-91C8-2426-C0D6-8684CFF17ED7}" created="2025-08-15T10:42:46.054">
        <p188:txBody>
          <a:bodyPr/>
          <a:lstStyle/>
          <a:p>
            <a:r>
              <a:rPr lang="en-US"/>
              <a:t>Unfortunately, we are only allowed to use the set brand slide colours. I’ve added a blue box</a:t>
            </a:r>
          </a:p>
        </p188:txBody>
      </p188:reply>
      <p188:reply id="{00AB8B31-17C1-4BE7-8A02-C09C9363AC4C}" authorId="{E78FC194-5268-4A29-BB91-2242E9538845}" created="2025-08-19T11:40:54.772">
        <p188:txBody>
          <a:bodyPr/>
          <a:lstStyle/>
          <a:p>
            <a:r>
              <a:rPr lang="en-SE"/>
              <a:t>Ok thank you, should we use same solution for slide 12? Making it more consistent to have the same slide color only the number in diverging color?</a:t>
            </a:r>
          </a:p>
        </p188:txBody>
      </p188:reply>
    </p188:replyLst>
    <p188:txBody>
      <a:bodyPr/>
      <a:lstStyle/>
      <a:p>
        <a:r>
          <a:rPr lang="en-SE"/>
          <a:t>Could the color of this slide be same as the color for the number 2 in slide 5?</a:t>
        </a:r>
      </a:p>
    </p188:txBody>
  </p188:cm>
</p188:cmLst>
</file>

<file path=ppt/comments/modernComment_7FFFDCAF_E3EE167B.xml><?xml version="1.0" encoding="utf-8"?>
<p188:cmLst xmlns:a="http://schemas.openxmlformats.org/drawingml/2006/main" xmlns:r="http://schemas.openxmlformats.org/officeDocument/2006/relationships" xmlns:p188="http://schemas.microsoft.com/office/powerpoint/2018/8/main">
  <p188:cm id="{B7C5B75D-329C-418D-9C20-D8587C5B07AB}" authorId="{22382CA8-71DE-22AB-C57F-8D9210FDD6E0}" status="resolved" created="2025-08-06T13:02:53.726">
    <ac:deMkLst xmlns:ac="http://schemas.microsoft.com/office/drawing/2013/main/command">
      <pc:docMk xmlns:pc="http://schemas.microsoft.com/office/powerpoint/2013/main/command"/>
      <pc:sldMk xmlns:pc="http://schemas.microsoft.com/office/powerpoint/2013/main/command" cId="3824031355" sldId="2147474607"/>
      <ac:spMk id="3" creationId="{B2CC03D3-DCBF-32ED-5C12-A16726D4D94D}"/>
    </ac:deMkLst>
    <p188:txBody>
      <a:bodyPr/>
      <a:lstStyle/>
      <a:p>
        <a:r>
          <a:rPr lang="en-US"/>
          <a:t>Presentation is in an old template .. Can tell as this font is grey not white! </a:t>
        </a:r>
      </a:p>
    </p188:txBody>
  </p188:cm>
</p188:cmLst>
</file>

<file path=ppt/comments/modernComment_7FFFDCB0_6A0B450.xml><?xml version="1.0" encoding="utf-8"?>
<p188:cmLst xmlns:a="http://schemas.openxmlformats.org/drawingml/2006/main" xmlns:r="http://schemas.openxmlformats.org/officeDocument/2006/relationships" xmlns:p188="http://schemas.microsoft.com/office/powerpoint/2018/8/main">
  <p188:cm id="{4F39570C-740A-470D-AA1C-0A26229034D7}" authorId="{22382CA8-71DE-22AB-C57F-8D9210FDD6E0}" status="resolved" created="2025-08-06T13:12:25.638">
    <ac:deMkLst xmlns:ac="http://schemas.microsoft.com/office/drawing/2013/main/command">
      <pc:docMk xmlns:pc="http://schemas.microsoft.com/office/powerpoint/2013/main/command"/>
      <pc:sldMk xmlns:pc="http://schemas.microsoft.com/office/powerpoint/2013/main/command" cId="111195216" sldId="2147474608"/>
      <ac:picMk id="15" creationId="{78F95813-7227-6A77-E236-B903F17C72AA}"/>
    </ac:deMkLst>
    <p188:txBody>
      <a:bodyPr/>
      <a:lstStyle/>
      <a:p>
        <a:r>
          <a:rPr lang="en-US"/>
          <a:t>No need for TM, lower case DC, remove the 1 and 2 from the image, not needed and not brand compliant</a:t>
        </a:r>
      </a:p>
    </p188:txBody>
  </p188:cm>
  <p188:cm id="{18D9FAA5-0DA4-415E-951A-5798216D31E8}" authorId="{E78FC194-5268-4A29-BB91-2242E9538845}" status="resolved" created="2025-08-12T09:55:51.266">
    <ac:deMkLst xmlns:ac="http://schemas.microsoft.com/office/drawing/2013/main/command">
      <pc:docMk xmlns:pc="http://schemas.microsoft.com/office/powerpoint/2013/main/command"/>
      <pc:sldMk xmlns:pc="http://schemas.microsoft.com/office/powerpoint/2013/main/command" cId="111195216" sldId="2147474608"/>
      <ac:picMk id="6" creationId="{5B9557C8-62DC-938D-25C9-382F094CA46B}"/>
    </ac:deMkLst>
    <p188:txBody>
      <a:bodyPr/>
      <a:lstStyle/>
      <a:p>
        <a:r>
          <a:rPr lang="en-SE"/>
          <a:t>Add a colored box around Accelerator Documentation Center, like in slide 6.</a:t>
        </a:r>
      </a:p>
    </p188:txBody>
  </p188:cm>
</p188:cmLst>
</file>

<file path=ppt/comments/modernComment_7FFFDCB1_A48C73FB.xml><?xml version="1.0" encoding="utf-8"?>
<p188:cmLst xmlns:a="http://schemas.openxmlformats.org/drawingml/2006/main" xmlns:r="http://schemas.openxmlformats.org/officeDocument/2006/relationships" xmlns:p188="http://schemas.microsoft.com/office/powerpoint/2018/8/main">
  <p188:cm id="{01352BAE-DAAA-45BF-BB6A-70D08C697B21}" authorId="{525D029D-91C8-2426-C0D6-8684CFF17ED7}" status="resolved" created="2025-08-04T08:03:02.205">
    <ac:txMkLst xmlns:ac="http://schemas.microsoft.com/office/drawing/2013/main/command">
      <pc:docMk xmlns:pc="http://schemas.microsoft.com/office/powerpoint/2013/main/command"/>
      <pc:sldMk xmlns:pc="http://schemas.microsoft.com/office/powerpoint/2013/main/command" cId="2760668155" sldId="2147474609"/>
      <ac:spMk id="3" creationId="{C2915504-A665-43FF-6AC4-CC0262BB4C0A}"/>
      <ac:txMk cp="12" len="13">
        <ac:context len="72" hash="2465166041"/>
      </ac:txMk>
    </ac:txMkLst>
    <p188:pos x="2609697" y="267629"/>
    <p188:replyLst>
      <p188:reply id="{0415B02C-6128-4C6C-AD35-48E68E4E897C}" authorId="{22382CA8-71DE-22AB-C57F-8D9210FDD6E0}" created="2025-08-06T13:18:01.023">
        <p188:txBody>
          <a:bodyPr/>
          <a:lstStyle/>
          <a:p>
            <a:r>
              <a:rPr lang="en-US"/>
              <a:t>We avoid underlining, and prefer the use of bold for emphasis - underlining is mainly for links</a:t>
            </a:r>
          </a:p>
        </p188:txBody>
      </p188:reply>
    </p188:replyLst>
    <p188:txBody>
      <a:bodyPr/>
      <a:lstStyle/>
      <a:p>
        <a:r>
          <a:rPr lang="en-US"/>
          <a:t>I add underline italics to the three categories to help the reader navigate this page more quickly.</a:t>
        </a:r>
      </a:p>
    </p188:txBody>
  </p188:cm>
  <p188:cm id="{3922959A-2AB2-44AA-B47B-C28B4767B290}" authorId="{22382CA8-71DE-22AB-C57F-8D9210FDD6E0}" status="resolved" created="2025-08-06T13:18:21.040">
    <ac:deMkLst xmlns:ac="http://schemas.microsoft.com/office/drawing/2013/main/command">
      <pc:docMk xmlns:pc="http://schemas.microsoft.com/office/powerpoint/2013/main/command"/>
      <pc:sldMk xmlns:pc="http://schemas.microsoft.com/office/powerpoint/2013/main/command" cId="2760668155" sldId="2147474609"/>
      <ac:spMk id="5" creationId="{43B0FF2B-5F8E-20C6-2D7D-4D0B7B52E194}"/>
    </ac:deMkLst>
    <p188:txBody>
      <a:bodyPr/>
      <a:lstStyle/>
      <a:p>
        <a:r>
          <a:rPr lang="en-US"/>
          <a:t>Images all have Pall in them .. Can we replace with other images?</a:t>
        </a:r>
      </a:p>
    </p188:txBody>
  </p188:cm>
  <p188:cm id="{16729FD7-E7AF-441D-AB16-96079F9A71DE}" authorId="{E78FC194-5268-4A29-BB91-2242E9538845}" status="resolved" created="2025-08-12T10:02:02.394">
    <ac:txMkLst xmlns:ac="http://schemas.microsoft.com/office/drawing/2013/main/command">
      <pc:docMk xmlns:pc="http://schemas.microsoft.com/office/powerpoint/2013/main/command"/>
      <pc:sldMk xmlns:pc="http://schemas.microsoft.com/office/powerpoint/2013/main/command" cId="2760668155" sldId="2147474609"/>
      <ac:spMk id="4" creationId="{759C5ED9-8C01-1A4D-D06F-27420EE71D17}"/>
      <ac:txMk cp="34" len="7">
        <ac:context len="79" hash="3561644015"/>
      </ac:txMk>
    </ac:txMkLst>
    <p188:pos x="839652" y="533400"/>
    <p188:txBody>
      <a:bodyPr/>
      <a:lstStyle/>
      <a:p>
        <a:r>
          <a:rPr lang="en-SE"/>
          <a:t>Please remove bold format</a:t>
        </a:r>
      </a:p>
    </p188:txBody>
  </p188:cm>
  <p188:cm id="{76B81E25-FE1F-438B-BFE3-04D9507FE0B3}" authorId="{E78FC194-5268-4A29-BB91-2242E9538845}" status="resolved" created="2025-08-12T10:02:23.838">
    <ac:txMkLst xmlns:ac="http://schemas.microsoft.com/office/drawing/2013/main/command">
      <pc:docMk xmlns:pc="http://schemas.microsoft.com/office/powerpoint/2013/main/command"/>
      <pc:sldMk xmlns:pc="http://schemas.microsoft.com/office/powerpoint/2013/main/command" cId="2760668155" sldId="2147474609"/>
      <ac:spMk id="5" creationId="{43B0FF2B-5F8E-20C6-2D7D-4D0B7B52E194}"/>
      <ac:txMk cp="34" len="3">
        <ac:context len="94" hash="87551293"/>
      </ac:txMk>
    </ac:txMkLst>
    <p188:pos x="421130" y="533400"/>
    <p188:txBody>
      <a:bodyPr/>
      <a:lstStyle/>
      <a:p>
        <a:r>
          <a:rPr lang="en-SE"/>
          <a:t>Please remove bold format</a:t>
        </a:r>
      </a:p>
    </p188:txBody>
  </p188:cm>
</p188:cmLst>
</file>

<file path=ppt/comments/modernComment_7FFFDCB5_C100C382.xml><?xml version="1.0" encoding="utf-8"?>
<p188:cmLst xmlns:a="http://schemas.openxmlformats.org/drawingml/2006/main" xmlns:r="http://schemas.openxmlformats.org/officeDocument/2006/relationships" xmlns:p188="http://schemas.microsoft.com/office/powerpoint/2018/8/main">
  <p188:cm id="{66DBEB50-D395-4CE4-83DD-936616B4C39F}" authorId="{E78FC194-5268-4A29-BB91-2242E9538845}" status="resolved" created="2025-08-12T09:06:16.459">
    <pc:sldMkLst xmlns:pc="http://schemas.microsoft.com/office/powerpoint/2013/main/command">
      <pc:docMk/>
      <pc:sldMk cId="3238052738" sldId="2147474613"/>
    </pc:sldMkLst>
    <p188:replyLst>
      <p188:reply id="{A305BF8F-77AA-4A92-B87C-F0CD7629C907}" authorId="{525D029D-91C8-2426-C0D6-8684CFF17ED7}" created="2025-08-19T12:58:09.131">
        <p188:txBody>
          <a:bodyPr/>
          <a:lstStyle/>
          <a:p>
            <a:r>
              <a:rPr lang="en-US"/>
              <a:t>Does the previous slide make this clear now?</a:t>
            </a:r>
          </a:p>
        </p188:txBody>
      </p188:reply>
      <p188:reply id="{44E757D6-2C8C-485D-951F-6C2DA47D906A}" authorId="{E78FC194-5268-4A29-BB91-2242E9538845}" created="2025-08-20T11:28:53.248">
        <p188:txBody>
          <a:bodyPr/>
          <a:lstStyle/>
          <a:p>
            <a:r>
              <a:rPr lang="en-SE"/>
              <a:t>It can still not replace it. I would like to keep this slide</a:t>
            </a:r>
          </a:p>
        </p188:txBody>
      </p188:reply>
      <p188:reply id="{0DAAC959-0B28-42C1-B281-6F2F562AD786}" authorId="{525D029D-91C8-2426-C0D6-8684CFF17ED7}" created="2025-08-20T12:52:38.602">
        <p188:txBody>
          <a:bodyPr/>
          <a:lstStyle/>
          <a:p>
            <a:r>
              <a:rPr lang="en-US"/>
              <a:t>Yes, sorry, I meant to keep this one.</a:t>
            </a:r>
          </a:p>
        </p188:txBody>
      </p188:reply>
      <p188:reply id="{5E8E8851-F17C-43F9-AFC1-69528FE2B6CA}" authorId="{E78FC194-5268-4A29-BB91-2242E9538845}" created="2025-08-20T13:38:15.538">
        <p188:txBody>
          <a:bodyPr/>
          <a:lstStyle/>
          <a:p>
            <a:r>
              <a:rPr lang="en-SE"/>
              <a:t>I added the word summary at the end. This is also linked to from slide 3.</a:t>
            </a:r>
          </a:p>
        </p188:txBody>
      </p188:reply>
      <p188:reply id="{66944A96-333A-4823-BC3B-413885FC0233}" authorId="{E78FC194-5268-4A29-BB91-2242E9538845}" created="2025-08-20T13:43:12.711">
        <p188:txBody>
          <a:bodyPr/>
          <a:lstStyle/>
          <a:p>
            <a:r>
              <a:rPr lang="en-SE"/>
              <a:t>Could we consider adding the icons again?</a:t>
            </a:r>
          </a:p>
        </p188:txBody>
      </p188:reply>
      <p188:reply id="{559B2842-0BD4-431C-BE92-57D457BF47BA}" authorId="{525D029D-91C8-2426-C0D6-8684CFF17ED7}" created="2025-08-20T14:15:36.763">
        <p188:txBody>
          <a:bodyPr/>
          <a:lstStyle/>
          <a:p>
            <a:r>
              <a:rPr lang="en-US"/>
              <a:t>Hi, we can’t put the icons back in as the brand guidelines are quite strict on icon usage - https://brand.cytiva.com/d/AwuRHG8kyN43/how-we-look#/iconography/overview-1
The meanings here are a quite hard to sum up in a single image.</a:t>
            </a:r>
          </a:p>
        </p188:txBody>
      </p188:reply>
    </p188:replyLst>
    <p188:txBody>
      <a:bodyPr/>
      <a:lstStyle/>
      <a:p>
        <a:r>
          <a:rPr lang="en-SE"/>
          <a:t>I see that the use of a icons was not acceptable. However also in this slide the color coding was intended to send a red thread of how to follow the different paths of how to access the information and this specific slide is actually the main key of the whole presentation and I’d like to have it more distinctive in how the different systems require different actions from our customers.
Any suggestion that can be approved?</a:t>
        </a:r>
      </a:p>
    </p188:txBody>
  </p188:cm>
  <p188:cm id="{0152A558-D560-425B-BC7F-6CC93AE01A7A}" authorId="{E78FC194-5268-4A29-BB91-2242E9538845}" status="resolved" created="2025-08-12T09:08:10.458">
    <ac:deMkLst xmlns:ac="http://schemas.microsoft.com/office/drawing/2013/main/command">
      <pc:docMk xmlns:pc="http://schemas.microsoft.com/office/powerpoint/2013/main/command"/>
      <pc:sldMk xmlns:pc="http://schemas.microsoft.com/office/powerpoint/2013/main/command" cId="3238052738" sldId="2147474613"/>
      <ac:spMk id="3" creationId="{11DD4DA3-6758-5242-C745-63C7F46F5CD3}"/>
    </ac:deMkLst>
    <p188:replyLst>
      <p188:reply id="{A20CDC87-B197-4834-B573-621BEA3F24A4}" authorId="{525D029D-91C8-2426-C0D6-8684CFF17ED7}" created="2025-08-12T14:26:25.422">
        <p188:txBody>
          <a:bodyPr/>
          <a:lstStyle/>
          <a:p>
            <a:r>
              <a:rPr lang="en-US"/>
              <a:t>Please see suggested new layout on the slide that follows &gt;...</a:t>
            </a:r>
          </a:p>
        </p188:txBody>
      </p188:reply>
      <p188:reply id="{6FE03FD7-A259-4BFD-A8F3-D938DFDD6282}" authorId="{E78FC194-5268-4A29-BB91-2242E9538845}" created="2025-08-14T07:14:23.382">
        <p188:txBody>
          <a:bodyPr/>
          <a:lstStyle/>
          <a:p>
            <a:r>
              <a:rPr lang="en-SE"/>
              <a:t>I assume you mean slide 6. No it will not give the full overview. I like better your slide 5 in combination with more.</a:t>
            </a:r>
          </a:p>
        </p188:txBody>
      </p188:reply>
      <p188:reply id="{319B114B-5FD2-43E3-8BA7-F1CFD77C38A5}" authorId="{525D029D-91C8-2426-C0D6-8684CFF17ED7}" created="2025-08-15T10:26:18.463">
        <p188:txBody>
          <a:bodyPr/>
          <a:lstStyle/>
          <a:p>
            <a:r>
              <a:rPr lang="en-US"/>
              <a:t>I’m still a bit unsure how this slide works. And which parts to keep? Can you please highlight the parts you want to move to the current slide 5?</a:t>
            </a:r>
          </a:p>
        </p188:txBody>
      </p188:reply>
      <p188:reply id="{EABD9467-B812-481E-967B-4C87DDD67EEF}" authorId="{E78FC194-5268-4A29-BB91-2242E9538845}" created="2025-08-19T11:18:26.533">
        <p188:txBody>
          <a:bodyPr/>
          <a:lstStyle/>
          <a:p>
            <a:r>
              <a:rPr lang="en-SE"/>
              <a:t>All, as it gives our customer the full overview. It is only the statement below that is an issue for me, see the first comment in this comment chain.</a:t>
            </a:r>
          </a:p>
        </p188:txBody>
      </p188:reply>
    </p188:replyLst>
    <p188:txBody>
      <a:bodyPr/>
      <a:lstStyle/>
      <a:p>
        <a:r>
          <a:rPr lang="en-SE"/>
          <a:t>This comment only apply for 2 of the text columns. But if you still think this is the best way I can be OK with it if no better option is available.</a:t>
        </a:r>
      </a:p>
    </p188:txBody>
  </p188:cm>
</p188:cmLst>
</file>

<file path=ppt/comments/modernComment_7FFFDCB7_63FA95B5.xml><?xml version="1.0" encoding="utf-8"?>
<p188:cmLst xmlns:a="http://schemas.openxmlformats.org/drawingml/2006/main" xmlns:r="http://schemas.openxmlformats.org/officeDocument/2006/relationships" xmlns:p188="http://schemas.microsoft.com/office/powerpoint/2018/8/main">
  <p188:cm id="{527AC13A-133E-46B8-8C95-83F8BFECDCF8}" authorId="{E78FC194-5268-4A29-BB91-2242E9538845}" status="resolved" created="2025-08-12T09:33:11.922">
    <ac:txMkLst xmlns:ac="http://schemas.microsoft.com/office/drawing/2013/main/command">
      <pc:docMk xmlns:pc="http://schemas.microsoft.com/office/powerpoint/2013/main/command"/>
      <pc:sldMk xmlns:pc="http://schemas.microsoft.com/office/powerpoint/2013/main/command" cId="1677366709" sldId="2147474615"/>
      <ac:graphicFrameMk id="16" creationId="{C3A3712C-6E7A-78EB-1DC2-B82BF79BF834}"/>
      <dc:dgmMk xmlns:dc="http://schemas.microsoft.com/office/drawing/2013/diagram/command"/>
      <dc:nodeMk xmlns:dc="http://schemas.microsoft.com/office/drawing/2013/diagram/command" id="{33869FEF-9CFE-4899-892E-2DABE0D673C1}"/>
      <ac:txMk cp="0" len="18">
        <ac:context len="19" hash="3061296171"/>
      </ac:txMk>
    </ac:txMkLst>
    <p188:pos x="10176330" y="2108881"/>
    <p188:txBody>
      <a:bodyPr/>
      <a:lstStyle/>
      <a:p>
        <a:r>
          <a:rPr lang="en-SE"/>
          <a:t>We need to emphasize some way that they need to select “Scientific Support” when creating a case for regulatory documentation. How best to do this?</a:t>
        </a:r>
      </a:p>
    </p188:txBody>
  </p188:cm>
  <p188:cm id="{233956E7-F6D5-4C7D-911D-D0BAB0B14E47}" authorId="{525D029D-91C8-2426-C0D6-8684CFF17ED7}" status="resolved" created="2025-08-12T10:48:58.106">
    <ac:deMkLst xmlns:ac="http://schemas.microsoft.com/office/drawing/2013/main/command">
      <pc:docMk xmlns:pc="http://schemas.microsoft.com/office/powerpoint/2013/main/command"/>
      <pc:sldMk xmlns:pc="http://schemas.microsoft.com/office/powerpoint/2013/main/command" cId="1677366709" sldId="2147474615"/>
      <ac:spMk id="3" creationId="{64EC9485-6703-4FD1-40CF-4B22ECA989B2}"/>
    </ac:deMkLst>
    <p188:replyLst>
      <p188:reply id="{0F384A43-7A05-4357-90BA-D489EBC03688}" authorId="{E78FC194-5268-4A29-BB91-2242E9538845}" created="2025-08-14T07:05:47.171">
        <p188:txBody>
          <a:bodyPr/>
          <a:lstStyle/>
          <a:p>
            <a:r>
              <a:rPr lang="en-SE"/>
              <a:t>Yes ☺️ thank you</a:t>
            </a:r>
          </a:p>
        </p188:txBody>
      </p188:reply>
    </p188:replyLst>
    <p188:txBody>
      <a:bodyPr/>
      <a:lstStyle/>
      <a:p>
        <a:r>
          <a:rPr lang="en-US"/>
          <a:t>Does this work?</a:t>
        </a:r>
      </a:p>
    </p188:txBody>
  </p188:cm>
</p188:cmLst>
</file>

<file path=ppt/comments/modernComment_7FFFDCB8_33BA7CF9.xml><?xml version="1.0" encoding="utf-8"?>
<p188:cmLst xmlns:a="http://schemas.openxmlformats.org/drawingml/2006/main" xmlns:r="http://schemas.openxmlformats.org/officeDocument/2006/relationships" xmlns:p188="http://schemas.microsoft.com/office/powerpoint/2018/8/main">
  <p188:cm id="{B6AD0A8B-2518-42E4-BB2F-70602CCE67E3}" authorId="{22382CA8-71DE-22AB-C57F-8D9210FDD6E0}" status="resolved" created="2025-08-06T13:29:32.400">
    <ac:txMkLst xmlns:ac="http://schemas.microsoft.com/office/drawing/2013/main/command">
      <pc:docMk xmlns:pc="http://schemas.microsoft.com/office/powerpoint/2013/main/command"/>
      <pc:sldMk xmlns:pc="http://schemas.microsoft.com/office/powerpoint/2013/main/command" cId="867859705" sldId="2147474616"/>
      <ac:spMk id="2" creationId="{017128D8-FC73-2CF1-CFFE-C8239BFC3636}"/>
      <ac:txMk cp="22">
        <ac:context len="72" hash="3980348422"/>
      </ac:txMk>
    </ac:txMkLst>
    <p188:pos x="5213570" y="249511"/>
    <p188:txBody>
      <a:bodyPr/>
      <a:lstStyle/>
      <a:p>
        <a:r>
          <a:rPr lang="en-US"/>
          <a:t>ADC
Do we really need the CandC acronym .. Can we not just write in full?
This is a very ‘green page’ .. Suggest use different brand colours or tints of colours  on the RHS </a:t>
        </a:r>
      </a:p>
    </p188:txBody>
  </p188:cm>
</p188:cmLst>
</file>

<file path=ppt/comments/modernComment_7FFFDCB9_10E3C2C2.xml><?xml version="1.0" encoding="utf-8"?>
<p188:cmLst xmlns:a="http://schemas.openxmlformats.org/drawingml/2006/main" xmlns:r="http://schemas.openxmlformats.org/officeDocument/2006/relationships" xmlns:p188="http://schemas.microsoft.com/office/powerpoint/2018/8/main">
  <p188:cm id="{B8006563-1391-4665-873A-5DC1BB7ED7C0}" authorId="{525D029D-91C8-2426-C0D6-8684CFF17ED7}" status="resolved" created="2025-08-12T13:34:59.992">
    <ac:deMkLst xmlns:ac="http://schemas.microsoft.com/office/drawing/2013/main/command">
      <pc:docMk xmlns:pc="http://schemas.microsoft.com/office/powerpoint/2013/main/command"/>
      <pc:sldMk xmlns:pc="http://schemas.microsoft.com/office/powerpoint/2013/main/command" cId="283361986" sldId="2147474617"/>
      <ac:picMk id="4" creationId="{3C3E5683-F47F-165B-F4A8-3A66BE47E4BE}"/>
    </ac:deMkLst>
    <p188:replyLst>
      <p188:reply id="{C4E7AABB-6272-41D6-A2D9-F282DC6403FD}" authorId="{E78FC194-5268-4A29-BB91-2242E9538845}" created="2025-08-14T06:18:25.296">
        <p188:txBody>
          <a:bodyPr/>
          <a:lstStyle/>
          <a:p>
            <a:r>
              <a:rPr lang="en-SE"/>
              <a:t>Regulatory Services is a category of it’s own and should not be put together with Regulatory Support. 
(Regulatory Services is only included in this presentation as it appears on our landing page.)
Thinking about Regulatory Services and the naming of the presentation I realize we can leave it out al together. If needs to be in the screenshot but we can remove all explanations around it.
Before this slide we need to have a more “selling” slide that summarizes how we offer regulatory support and why we recognized the need from our customers regarding this. A bit what's starts slide 8 that we can remove much from and just keep text according to my note there.
Thank you for adding the coloring again ☺️ </a:t>
            </a:r>
          </a:p>
        </p188:txBody>
      </p188:reply>
      <p188:reply id="{7DA2FEFE-5B8E-4194-A9FB-51802930DF2F}" authorId="{525D029D-91C8-2426-C0D6-8684CFF17ED7}" created="2025-08-15T10:56:07.895">
        <p188:txBody>
          <a:bodyPr/>
          <a:lstStyle/>
          <a:p>
            <a:r>
              <a:rPr lang="en-US"/>
              <a:t>I think the slide before needs more work - please suggest edits</a:t>
            </a:r>
          </a:p>
        </p188:txBody>
      </p188:reply>
      <p188:reply id="{55A7CEF1-8784-45F9-AC8E-E341B4C6A0BE}" authorId="{E78FC194-5268-4A29-BB91-2242E9538845}" created="2025-08-19T11:36:11.467">
        <p188:txBody>
          <a:bodyPr/>
          <a:lstStyle/>
          <a:p>
            <a:r>
              <a:rPr lang="en-SE"/>
              <a:t>I have reworked it and added comments</a:t>
            </a:r>
          </a:p>
        </p188:txBody>
      </p188:reply>
    </p188:replyLst>
    <p188:txBody>
      <a:bodyPr/>
      <a:lstStyle/>
      <a:p>
        <a:r>
          <a:rPr lang="en-US"/>
          <a:t>Suggestion of a very simple explanatory slide to make it very obvious</a:t>
        </a:r>
      </a:p>
    </p188:txBody>
  </p188:cm>
  <p188:cm id="{6D281743-0356-406F-BD2B-5B4234B98F8C}" authorId="{E78FC194-5268-4A29-BB91-2242E9538845}" status="resolved" created="2025-08-14T06:20:02.260">
    <ac:txMkLst xmlns:ac="http://schemas.microsoft.com/office/drawing/2013/main/command">
      <pc:docMk xmlns:pc="http://schemas.microsoft.com/office/powerpoint/2013/main/command"/>
      <pc:sldMk xmlns:pc="http://schemas.microsoft.com/office/powerpoint/2013/main/command" cId="283361986" sldId="2147474617"/>
      <ac:spMk id="15" creationId="{44FD7F18-223B-242F-86B7-DC532944D68A}"/>
      <ac:txMk cp="71" len="73">
        <ac:context len="287" hash="4022171631"/>
      </ac:txMk>
    </ac:txMkLst>
    <p188:pos x="2055401" y="1037033"/>
    <p188:txBody>
      <a:bodyPr/>
      <a:lstStyle/>
      <a:p>
        <a:r>
          <a:rPr lang="en-SE"/>
          <a:t>It needs to have the full wording “Allegro™ Single-use Systems and associated filters and aseptic connectors” for our customers to be able to distinguish which system to access.</a:t>
        </a:r>
      </a:p>
    </p188:txBody>
  </p188:cm>
  <p188:cm id="{D0E8E652-42C9-4579-B7C1-EE6C5C41CD7E}" authorId="{E78FC194-5268-4A29-BB91-2242E9538845}" status="resolved" created="2025-08-14T06:42:37.454">
    <ac:txMkLst xmlns:ac="http://schemas.microsoft.com/office/drawing/2013/main/command">
      <pc:docMk xmlns:pc="http://schemas.microsoft.com/office/powerpoint/2013/main/command"/>
      <pc:sldMk xmlns:pc="http://schemas.microsoft.com/office/powerpoint/2013/main/command" cId="283361986" sldId="2147474617"/>
      <ac:spMk id="13" creationId="{BCFF085A-5CB1-F63E-79CD-C62E240C03CD}"/>
      <ac:txMk cp="21" len="310">
        <ac:context len="339" hash="1687510278"/>
      </ac:txMk>
    </ac:txMkLst>
    <p188:txBody>
      <a:bodyPr/>
      <a:lstStyle/>
      <a:p>
        <a:r>
          <a:rPr lang="en-SE"/>
          <a:t>General product documentation is nor correct wording for this as it promise too much. Maybe instead:
“For CCN, RSF for chromatography resins and cell culture media, VG for single-use products and bioprocess filters, VSF for software, and EI for supported products. “
Also both accounts are FREE and not only Regulatory Support. This information can be in the “fist” text-based slide that is currently slide 8.</a:t>
        </a:r>
      </a:p>
    </p188:txBody>
  </p188:cm>
  <p188:cm id="{31C93D95-5C99-4ECA-A65E-5CD542A56A26}" authorId="{525D029D-91C8-2426-C0D6-8684CFF17ED7}" status="resolved" created="2025-08-15T10:09:10.486">
    <ac:txMkLst xmlns:ac="http://schemas.microsoft.com/office/drawing/2013/main/command">
      <pc:docMk xmlns:pc="http://schemas.microsoft.com/office/powerpoint/2013/main/command"/>
      <pc:sldMk xmlns:pc="http://schemas.microsoft.com/office/powerpoint/2013/main/command" cId="283361986" sldId="2147474617"/>
      <ac:spMk id="15" creationId="{44FD7F18-223B-242F-86B7-DC532944D68A}"/>
      <ac:txMk cp="237" len="14">
        <ac:context len="287" hash="4022171631"/>
      </ac:txMk>
    </ac:txMkLst>
    <p188:pos x="2025158" y="2614087"/>
    <p188:replyLst>
      <p188:reply id="{E55B80B3-199E-4BD8-8C59-8BAF524692DA}" authorId="{E78FC194-5268-4A29-BB91-2242E9538845}" created="2025-08-19T11:19:23.972">
        <p188:txBody>
          <a:bodyPr/>
          <a:lstStyle/>
          <a:p>
            <a:r>
              <a:rPr lang="en-SE"/>
              <a:t>Remove the www and it will work if you paste it into your browser
it seems something differs between the two hyperlinks as the lefthand link does this automatically.</a:t>
            </a:r>
          </a:p>
        </p188:txBody>
      </p188:reply>
      <p188:reply id="{2CA054E6-F92B-4A99-B30F-7F3DF7153310}" authorId="{525D029D-91C8-2426-C0D6-8684CFF17ED7}" created="2025-08-19T12:22:13.176">
        <p188:txBody>
          <a:bodyPr/>
          <a:lstStyle/>
          <a:p>
            <a:r>
              <a:rPr lang="en-US"/>
              <a:t>I see, thanks</a:t>
            </a:r>
          </a:p>
        </p188:txBody>
      </p188:reply>
    </p188:replyLst>
    <p188:txBody>
      <a:bodyPr/>
      <a:lstStyle/>
      <a:p>
        <a:r>
          <a:rPr lang="en-US"/>
          <a:t>This url leads to a ‘missing page’ for me</a:t>
        </a:r>
      </a:p>
    </p188:txBody>
  </p188:cm>
  <p188:cm id="{E36BACC3-0497-4482-A135-24D7BF2D1CC0}" authorId="{E78FC194-5268-4A29-BB91-2242E9538845}" status="resolved" created="2025-08-20T11:27:54.962">
    <ac:txMkLst xmlns:ac="http://schemas.microsoft.com/office/drawing/2013/main/command">
      <pc:docMk xmlns:pc="http://schemas.microsoft.com/office/powerpoint/2013/main/command"/>
      <pc:sldMk xmlns:pc="http://schemas.microsoft.com/office/powerpoint/2013/main/command" cId="283361986" sldId="2147474617"/>
      <ac:spMk id="3" creationId="{42428748-8879-81A2-6EC6-FCAFACE29769}"/>
      <ac:txMk cp="19" len="97">
        <ac:context len="167" hash="3548687498"/>
      </ac:txMk>
    </ac:txMkLst>
    <p188:pos x="2409615" y="569820"/>
    <p188:txBody>
      <a:bodyPr/>
      <a:lstStyle/>
      <a:p>
        <a:r>
          <a:rPr lang="en-SE"/>
          <a:t>I reduced the wording here as we now have the longer text on slide 5.</a:t>
        </a:r>
      </a:p>
    </p188:txBody>
  </p188:cm>
</p188:cmLst>
</file>

<file path=ppt/diagrams/_rels/data1.xml.rels><?xml version="1.0" encoding="UTF-8" standalone="yes"?>
<Relationships xmlns="http://schemas.openxmlformats.org/package/2006/relationships"><Relationship Id="rId3" Type="http://schemas.openxmlformats.org/officeDocument/2006/relationships/hyperlink" Target="https://cdn.cytivalifesciences.com/api/public/content/digi-17851-pdf" TargetMode="External"/><Relationship Id="rId2" Type="http://schemas.openxmlformats.org/officeDocument/2006/relationships/hyperlink" Target="https://cdn.cytivalifesciences.com/api/public/content/oT3ljuvvoE6o8PBCkI_AsA-original?v=087da2e8" TargetMode="External"/><Relationship Id="rId1" Type="http://schemas.openxmlformats.org/officeDocument/2006/relationships/hyperlink" Target="https://cdn.cytivalifesciences.com/api/public/content/92752e19e4434f4181f6ac35add017eb?v=41e364e8" TargetMode="External"/><Relationship Id="rId5" Type="http://schemas.openxmlformats.org/officeDocument/2006/relationships/hyperlink" Target="https://cdn.cytivalifesciences.com/api/public/content/SXOhzNpP_ESqbV72Dm1rbw-pdf" TargetMode="External"/><Relationship Id="rId4" Type="http://schemas.openxmlformats.org/officeDocument/2006/relationships/hyperlink" Target="https://cdn.cytivalifesciences.com/api/public/content/2ufikD1cDUiZ70wL7rZYRg-pdf"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www.cytiva.com/account"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cdn.cytivalifesciences.com/api/public/content/digi-17851-pdf" TargetMode="External"/><Relationship Id="rId2" Type="http://schemas.openxmlformats.org/officeDocument/2006/relationships/hyperlink" Target="https://cdn.cytivalifesciences.com/api/public/content/92752e19e4434f4181f6ac35add017eb?v=41e364e8" TargetMode="External"/><Relationship Id="rId1" Type="http://schemas.openxmlformats.org/officeDocument/2006/relationships/hyperlink" Target="https://cdn.cytivalifesciences.com/api/public/content/oT3ljuvvoE6o8PBCkI_AsA-original?v=087da2e8" TargetMode="External"/><Relationship Id="rId5" Type="http://schemas.openxmlformats.org/officeDocument/2006/relationships/hyperlink" Target="https://cdn.cytivalifesciences.com/api/public/content/SXOhzNpP_ESqbV72Dm1rbw-pdf" TargetMode="External"/><Relationship Id="rId4" Type="http://schemas.openxmlformats.org/officeDocument/2006/relationships/hyperlink" Target="https://cdn.cytivalifesciences.com/api/public/content/2ufikD1cDUiZ70wL7rZYRg-pdf"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cytiva.com/accou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3C28E-934F-470C-98B2-EB226CDD239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SE"/>
        </a:p>
      </dgm:t>
    </dgm:pt>
    <dgm:pt modelId="{CDBE05D3-D59A-4C92-BBA6-794F72727882}">
      <dgm:prSet/>
      <dgm:spPr/>
      <dgm:t>
        <a:bodyPr/>
        <a:lstStyle/>
        <a:p>
          <a:pPr marL="263525" indent="0" algn="l"/>
          <a:r>
            <a:rPr lang="en-US" b="0" i="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Quality policy</a:t>
          </a:r>
          <a:endParaRPr lang="fr-FR" b="0" i="0" dirty="0">
            <a:solidFill>
              <a:schemeClr val="bg1"/>
            </a:solidFill>
          </a:endParaRPr>
        </a:p>
      </dgm:t>
    </dgm:pt>
    <dgm:pt modelId="{21B207AE-FE5D-4441-9AC3-356C37C880EF}" type="parTrans" cxnId="{84BE3EE2-F062-4DA4-BBF3-AB150368B2B0}">
      <dgm:prSet/>
      <dgm:spPr/>
      <dgm:t>
        <a:bodyPr/>
        <a:lstStyle/>
        <a:p>
          <a:pPr algn="l"/>
          <a:endParaRPr lang="en-SE">
            <a:solidFill>
              <a:schemeClr val="bg1"/>
            </a:solidFill>
          </a:endParaRPr>
        </a:p>
      </dgm:t>
    </dgm:pt>
    <dgm:pt modelId="{C21CAF37-9216-4F20-93D0-5DFE5F941EA9}" type="sibTrans" cxnId="{84BE3EE2-F062-4DA4-BBF3-AB150368B2B0}">
      <dgm:prSet/>
      <dgm:spPr/>
      <dgm:t>
        <a:bodyPr/>
        <a:lstStyle/>
        <a:p>
          <a:pPr algn="l"/>
          <a:endParaRPr lang="en-SE">
            <a:solidFill>
              <a:schemeClr val="bg1"/>
            </a:solidFill>
          </a:endParaRPr>
        </a:p>
      </dgm:t>
    </dgm:pt>
    <dgm:pt modelId="{D2E28EDD-A077-429A-B860-C0E03F3422A0}">
      <dgm:prSet/>
      <dgm:spPr/>
      <dgm:t>
        <a:bodyPr/>
        <a:lstStyle/>
        <a:p>
          <a:pPr marL="263525" indent="0" algn="l"/>
          <a:r>
            <a:rPr lang="fr-FR"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Cytiva Rx-360 </a:t>
          </a:r>
          <a:r>
            <a:rPr lang="fr-FR" b="0" i="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general</a:t>
          </a:r>
          <a:r>
            <a:rPr lang="fr-FR"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a:t>
          </a:r>
          <a:r>
            <a:rPr lang="fr-FR" b="0" i="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quality</a:t>
          </a:r>
          <a:r>
            <a:rPr lang="fr-FR"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a:t>
          </a:r>
          <a:r>
            <a:rPr lang="fr-FR" b="0" i="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systems</a:t>
          </a:r>
          <a:r>
            <a:rPr lang="fr-FR"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a:t>
          </a:r>
          <a:br>
            <a:rPr lang="fr-FR"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br>
          <a:r>
            <a:rPr lang="fr-FR" b="0" i="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 Questionnaire </a:t>
          </a:r>
          <a:r>
            <a:rPr lang="fr-FR" b="0" i="0" dirty="0" err="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responses</a:t>
          </a:r>
          <a:endParaRPr lang="en-SE" dirty="0">
            <a:solidFill>
              <a:schemeClr val="bg1"/>
            </a:solidFill>
          </a:endParaRPr>
        </a:p>
      </dgm:t>
    </dgm:pt>
    <dgm:pt modelId="{5CF0F49B-3FB1-4604-A459-EADCD64D2094}" type="parTrans" cxnId="{9C340C67-E0CF-4F64-BA87-05C1DE9CE17A}">
      <dgm:prSet/>
      <dgm:spPr/>
      <dgm:t>
        <a:bodyPr/>
        <a:lstStyle/>
        <a:p>
          <a:pPr algn="l"/>
          <a:endParaRPr lang="en-SE">
            <a:solidFill>
              <a:schemeClr val="bg1"/>
            </a:solidFill>
          </a:endParaRPr>
        </a:p>
      </dgm:t>
    </dgm:pt>
    <dgm:pt modelId="{C723531F-582C-43E4-8F00-7C6EED2750B3}" type="sibTrans" cxnId="{9C340C67-E0CF-4F64-BA87-05C1DE9CE17A}">
      <dgm:prSet/>
      <dgm:spPr/>
      <dgm:t>
        <a:bodyPr/>
        <a:lstStyle/>
        <a:p>
          <a:pPr algn="l"/>
          <a:endParaRPr lang="en-SE">
            <a:solidFill>
              <a:schemeClr val="bg1"/>
            </a:solidFill>
          </a:endParaRPr>
        </a:p>
      </dgm:t>
    </dgm:pt>
    <dgm:pt modelId="{57092918-841A-4182-92C3-209868FC802A}">
      <dgm:prSet/>
      <dgm:spPr/>
      <dgm:t>
        <a:bodyPr/>
        <a:lstStyle/>
        <a:p>
          <a:pPr marL="263525" indent="0" algn="l"/>
          <a:r>
            <a:rPr lang="en-US" b="0" i="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Quality management system</a:t>
          </a:r>
          <a:endParaRPr lang="en-US" b="0" i="0" dirty="0">
            <a:solidFill>
              <a:schemeClr val="bg1"/>
            </a:solidFill>
          </a:endParaRPr>
        </a:p>
      </dgm:t>
    </dgm:pt>
    <dgm:pt modelId="{85E6E469-B622-4C06-89FE-02D5D19057B7}" type="parTrans" cxnId="{357EACC6-D99F-440A-AE4A-B90DF11824BE}">
      <dgm:prSet/>
      <dgm:spPr/>
      <dgm:t>
        <a:bodyPr/>
        <a:lstStyle/>
        <a:p>
          <a:pPr algn="l"/>
          <a:endParaRPr lang="en-SE">
            <a:solidFill>
              <a:schemeClr val="bg1"/>
            </a:solidFill>
          </a:endParaRPr>
        </a:p>
      </dgm:t>
    </dgm:pt>
    <dgm:pt modelId="{A9C56A0F-5736-4C78-B9B5-B89350A93071}" type="sibTrans" cxnId="{357EACC6-D99F-440A-AE4A-B90DF11824BE}">
      <dgm:prSet/>
      <dgm:spPr/>
      <dgm:t>
        <a:bodyPr/>
        <a:lstStyle/>
        <a:p>
          <a:pPr algn="l"/>
          <a:endParaRPr lang="en-SE">
            <a:solidFill>
              <a:schemeClr val="bg1"/>
            </a:solidFill>
          </a:endParaRPr>
        </a:p>
      </dgm:t>
    </dgm:pt>
    <dgm:pt modelId="{7030E6A1-F794-4FE7-B7F2-E6937F8B6840}">
      <dgm:prSet/>
      <dgm:spPr/>
      <dgm:t>
        <a:bodyPr/>
        <a:lstStyle/>
        <a:p>
          <a:pPr marL="263525" indent="0" algn="l"/>
          <a:r>
            <a:rPr lang="en-US"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Standard for </a:t>
          </a:r>
          <a:r>
            <a:rPr lang="en-US" b="0" i="0" dirty="0" err="1">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Cytiva</a:t>
          </a:r>
          <a:r>
            <a:rPr lang="en-US"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 change control and notification process </a:t>
          </a:r>
          <a:br>
            <a:rPr lang="en-US"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br>
          <a:r>
            <a:rPr lang="en-US" b="0" i="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for designated products</a:t>
          </a:r>
          <a:endParaRPr lang="en-SE" dirty="0">
            <a:solidFill>
              <a:schemeClr val="bg1"/>
            </a:solidFill>
          </a:endParaRPr>
        </a:p>
      </dgm:t>
    </dgm:pt>
    <dgm:pt modelId="{524BE7EB-1980-415D-B37A-2CD66E55FEC6}" type="parTrans" cxnId="{2C9C809F-66F1-4515-A8B8-21464D1CBEE6}">
      <dgm:prSet/>
      <dgm:spPr/>
      <dgm:t>
        <a:bodyPr/>
        <a:lstStyle/>
        <a:p>
          <a:pPr algn="l"/>
          <a:endParaRPr lang="en-SE">
            <a:solidFill>
              <a:schemeClr val="bg1"/>
            </a:solidFill>
          </a:endParaRPr>
        </a:p>
      </dgm:t>
    </dgm:pt>
    <dgm:pt modelId="{C1D8F88E-6232-4C25-B192-8350C78161F1}" type="sibTrans" cxnId="{2C9C809F-66F1-4515-A8B8-21464D1CBEE6}">
      <dgm:prSet/>
      <dgm:spPr/>
      <dgm:t>
        <a:bodyPr/>
        <a:lstStyle/>
        <a:p>
          <a:pPr algn="l"/>
          <a:endParaRPr lang="en-SE">
            <a:solidFill>
              <a:schemeClr val="bg1"/>
            </a:solidFill>
          </a:endParaRPr>
        </a:p>
      </dgm:t>
    </dgm:pt>
    <dgm:pt modelId="{06C061A3-D72E-4A80-9DF3-D851B3628CFE}">
      <dgm:prSet/>
      <dgm:spPr/>
      <dgm:t>
        <a:bodyPr/>
        <a:lstStyle/>
        <a:p>
          <a:pPr marL="263525" indent="0" algn="l"/>
          <a:r>
            <a:rPr lang="en-US" b="0" i="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Cytiva change control and notification process </a:t>
          </a:r>
          <a:br>
            <a:rPr lang="en-US" b="0" i="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br>
          <a:r>
            <a:rPr lang="en-US" b="0" i="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for Pall Medical products</a:t>
          </a:r>
          <a:endParaRPr lang="en-SE" dirty="0">
            <a:solidFill>
              <a:schemeClr val="bg1"/>
            </a:solidFill>
          </a:endParaRPr>
        </a:p>
      </dgm:t>
    </dgm:pt>
    <dgm:pt modelId="{18BC6FAA-D23E-454A-8AE4-35C67A745736}" type="parTrans" cxnId="{E6F0C40D-EDF7-40DB-93A3-8024299936CC}">
      <dgm:prSet/>
      <dgm:spPr/>
      <dgm:t>
        <a:bodyPr/>
        <a:lstStyle/>
        <a:p>
          <a:endParaRPr lang="en-SE"/>
        </a:p>
      </dgm:t>
    </dgm:pt>
    <dgm:pt modelId="{0C0CDEE7-C81C-47A9-ADA4-D7471EBB318F}" type="sibTrans" cxnId="{E6F0C40D-EDF7-40DB-93A3-8024299936CC}">
      <dgm:prSet/>
      <dgm:spPr/>
      <dgm:t>
        <a:bodyPr/>
        <a:lstStyle/>
        <a:p>
          <a:endParaRPr lang="en-SE"/>
        </a:p>
      </dgm:t>
    </dgm:pt>
    <dgm:pt modelId="{B1623EA1-3E41-41C8-87AA-E658570FCB97}" type="pres">
      <dgm:prSet presAssocID="{4AE3C28E-934F-470C-98B2-EB226CDD2399}" presName="linear" presStyleCnt="0">
        <dgm:presLayoutVars>
          <dgm:animLvl val="lvl"/>
          <dgm:resizeHandles val="exact"/>
        </dgm:presLayoutVars>
      </dgm:prSet>
      <dgm:spPr/>
    </dgm:pt>
    <dgm:pt modelId="{E3CF3F70-A1E9-41F6-9EFA-97C1DCA565AE}" type="pres">
      <dgm:prSet presAssocID="{D2E28EDD-A077-429A-B860-C0E03F3422A0}" presName="parentText" presStyleLbl="node1" presStyleIdx="0" presStyleCnt="5" custLinFactNeighborY="-56160">
        <dgm:presLayoutVars>
          <dgm:chMax val="0"/>
          <dgm:bulletEnabled val="1"/>
        </dgm:presLayoutVars>
      </dgm:prSet>
      <dgm:spPr/>
    </dgm:pt>
    <dgm:pt modelId="{0BABE8B6-0D20-4011-8F0B-3818661073EA}" type="pres">
      <dgm:prSet presAssocID="{C723531F-582C-43E4-8F00-7C6EED2750B3}" presName="spacer" presStyleCnt="0"/>
      <dgm:spPr/>
    </dgm:pt>
    <dgm:pt modelId="{935A9979-7A0B-4D8F-8F87-A7B11F8230A6}" type="pres">
      <dgm:prSet presAssocID="{CDBE05D3-D59A-4C92-BBA6-794F72727882}" presName="parentText" presStyleLbl="node1" presStyleIdx="1" presStyleCnt="5">
        <dgm:presLayoutVars>
          <dgm:chMax val="0"/>
          <dgm:bulletEnabled val="1"/>
        </dgm:presLayoutVars>
      </dgm:prSet>
      <dgm:spPr/>
    </dgm:pt>
    <dgm:pt modelId="{8A5648DB-BCB2-4D0C-855C-735FE479A6AB}" type="pres">
      <dgm:prSet presAssocID="{C21CAF37-9216-4F20-93D0-5DFE5F941EA9}" presName="spacer" presStyleCnt="0"/>
      <dgm:spPr/>
    </dgm:pt>
    <dgm:pt modelId="{055CA90A-F204-4C2A-96B9-D3D3348F43E3}" type="pres">
      <dgm:prSet presAssocID="{57092918-841A-4182-92C3-209868FC802A}" presName="parentText" presStyleLbl="node1" presStyleIdx="2" presStyleCnt="5">
        <dgm:presLayoutVars>
          <dgm:chMax val="0"/>
          <dgm:bulletEnabled val="1"/>
        </dgm:presLayoutVars>
      </dgm:prSet>
      <dgm:spPr/>
    </dgm:pt>
    <dgm:pt modelId="{6B9980B2-FE69-40FB-88F7-791ECF3DA71D}" type="pres">
      <dgm:prSet presAssocID="{A9C56A0F-5736-4C78-B9B5-B89350A93071}" presName="spacer" presStyleCnt="0"/>
      <dgm:spPr/>
    </dgm:pt>
    <dgm:pt modelId="{4EBA768C-F132-4916-B9D7-2802863AA7A9}" type="pres">
      <dgm:prSet presAssocID="{7030E6A1-F794-4FE7-B7F2-E6937F8B6840}" presName="parentText" presStyleLbl="node1" presStyleIdx="3" presStyleCnt="5">
        <dgm:presLayoutVars>
          <dgm:chMax val="0"/>
          <dgm:bulletEnabled val="1"/>
        </dgm:presLayoutVars>
      </dgm:prSet>
      <dgm:spPr/>
    </dgm:pt>
    <dgm:pt modelId="{81AC8753-6EF3-45D8-8DB4-0D27B78A5DE5}" type="pres">
      <dgm:prSet presAssocID="{C1D8F88E-6232-4C25-B192-8350C78161F1}" presName="spacer" presStyleCnt="0"/>
      <dgm:spPr/>
    </dgm:pt>
    <dgm:pt modelId="{FA0B86F4-F01B-4DF7-8DB2-6E12B58CCA2B}" type="pres">
      <dgm:prSet presAssocID="{06C061A3-D72E-4A80-9DF3-D851B3628CFE}" presName="parentText" presStyleLbl="node1" presStyleIdx="4" presStyleCnt="5">
        <dgm:presLayoutVars>
          <dgm:chMax val="0"/>
          <dgm:bulletEnabled val="1"/>
        </dgm:presLayoutVars>
      </dgm:prSet>
      <dgm:spPr/>
    </dgm:pt>
  </dgm:ptLst>
  <dgm:cxnLst>
    <dgm:cxn modelId="{E6F0C40D-EDF7-40DB-93A3-8024299936CC}" srcId="{4AE3C28E-934F-470C-98B2-EB226CDD2399}" destId="{06C061A3-D72E-4A80-9DF3-D851B3628CFE}" srcOrd="4" destOrd="0" parTransId="{18BC6FAA-D23E-454A-8AE4-35C67A745736}" sibTransId="{0C0CDEE7-C81C-47A9-ADA4-D7471EBB318F}"/>
    <dgm:cxn modelId="{998DB516-1434-4A9F-B0E4-52742EEA777C}" type="presOf" srcId="{D2E28EDD-A077-429A-B860-C0E03F3422A0}" destId="{E3CF3F70-A1E9-41F6-9EFA-97C1DCA565AE}" srcOrd="0" destOrd="0" presId="urn:microsoft.com/office/officeart/2005/8/layout/vList2"/>
    <dgm:cxn modelId="{9C340C67-E0CF-4F64-BA87-05C1DE9CE17A}" srcId="{4AE3C28E-934F-470C-98B2-EB226CDD2399}" destId="{D2E28EDD-A077-429A-B860-C0E03F3422A0}" srcOrd="0" destOrd="0" parTransId="{5CF0F49B-3FB1-4604-A459-EADCD64D2094}" sibTransId="{C723531F-582C-43E4-8F00-7C6EED2750B3}"/>
    <dgm:cxn modelId="{2C9C809F-66F1-4515-A8B8-21464D1CBEE6}" srcId="{4AE3C28E-934F-470C-98B2-EB226CDD2399}" destId="{7030E6A1-F794-4FE7-B7F2-E6937F8B6840}" srcOrd="3" destOrd="0" parTransId="{524BE7EB-1980-415D-B37A-2CD66E55FEC6}" sibTransId="{C1D8F88E-6232-4C25-B192-8350C78161F1}"/>
    <dgm:cxn modelId="{A90F95A6-2B82-4CC8-9F95-574DF409831C}" type="presOf" srcId="{06C061A3-D72E-4A80-9DF3-D851B3628CFE}" destId="{FA0B86F4-F01B-4DF7-8DB2-6E12B58CCA2B}" srcOrd="0" destOrd="0" presId="urn:microsoft.com/office/officeart/2005/8/layout/vList2"/>
    <dgm:cxn modelId="{F53D1AB2-6618-432B-850E-AE514DB82AA0}" type="presOf" srcId="{4AE3C28E-934F-470C-98B2-EB226CDD2399}" destId="{B1623EA1-3E41-41C8-87AA-E658570FCB97}" srcOrd="0" destOrd="0" presId="urn:microsoft.com/office/officeart/2005/8/layout/vList2"/>
    <dgm:cxn modelId="{AE5CBDB4-6BD1-4B9E-AC4A-61915C5ECBD2}" type="presOf" srcId="{CDBE05D3-D59A-4C92-BBA6-794F72727882}" destId="{935A9979-7A0B-4D8F-8F87-A7B11F8230A6}" srcOrd="0" destOrd="0" presId="urn:microsoft.com/office/officeart/2005/8/layout/vList2"/>
    <dgm:cxn modelId="{357EACC6-D99F-440A-AE4A-B90DF11824BE}" srcId="{4AE3C28E-934F-470C-98B2-EB226CDD2399}" destId="{57092918-841A-4182-92C3-209868FC802A}" srcOrd="2" destOrd="0" parTransId="{85E6E469-B622-4C06-89FE-02D5D19057B7}" sibTransId="{A9C56A0F-5736-4C78-B9B5-B89350A93071}"/>
    <dgm:cxn modelId="{B5A1B9C8-4BE6-4B2C-9735-4E598FC315AF}" type="presOf" srcId="{57092918-841A-4182-92C3-209868FC802A}" destId="{055CA90A-F204-4C2A-96B9-D3D3348F43E3}" srcOrd="0" destOrd="0" presId="urn:microsoft.com/office/officeart/2005/8/layout/vList2"/>
    <dgm:cxn modelId="{84BE3EE2-F062-4DA4-BBF3-AB150368B2B0}" srcId="{4AE3C28E-934F-470C-98B2-EB226CDD2399}" destId="{CDBE05D3-D59A-4C92-BBA6-794F72727882}" srcOrd="1" destOrd="0" parTransId="{21B207AE-FE5D-4441-9AC3-356C37C880EF}" sibTransId="{C21CAF37-9216-4F20-93D0-5DFE5F941EA9}"/>
    <dgm:cxn modelId="{5B9465FD-1EF0-458F-88DF-2CD6EBCDCE5B}" type="presOf" srcId="{7030E6A1-F794-4FE7-B7F2-E6937F8B6840}" destId="{4EBA768C-F132-4916-B9D7-2802863AA7A9}" srcOrd="0" destOrd="0" presId="urn:microsoft.com/office/officeart/2005/8/layout/vList2"/>
    <dgm:cxn modelId="{762122ED-DDBE-430E-A9CB-FFB33FBF0024}" type="presParOf" srcId="{B1623EA1-3E41-41C8-87AA-E658570FCB97}" destId="{E3CF3F70-A1E9-41F6-9EFA-97C1DCA565AE}" srcOrd="0" destOrd="0" presId="urn:microsoft.com/office/officeart/2005/8/layout/vList2"/>
    <dgm:cxn modelId="{E548E9D3-1625-4F12-87E3-F219E9615542}" type="presParOf" srcId="{B1623EA1-3E41-41C8-87AA-E658570FCB97}" destId="{0BABE8B6-0D20-4011-8F0B-3818661073EA}" srcOrd="1" destOrd="0" presId="urn:microsoft.com/office/officeart/2005/8/layout/vList2"/>
    <dgm:cxn modelId="{21425235-4E1C-4EB3-8D5E-51A60EF938DD}" type="presParOf" srcId="{B1623EA1-3E41-41C8-87AA-E658570FCB97}" destId="{935A9979-7A0B-4D8F-8F87-A7B11F8230A6}" srcOrd="2" destOrd="0" presId="urn:microsoft.com/office/officeart/2005/8/layout/vList2"/>
    <dgm:cxn modelId="{F190F913-EBEB-45C4-A12B-BA4DACB72A3B}" type="presParOf" srcId="{B1623EA1-3E41-41C8-87AA-E658570FCB97}" destId="{8A5648DB-BCB2-4D0C-855C-735FE479A6AB}" srcOrd="3" destOrd="0" presId="urn:microsoft.com/office/officeart/2005/8/layout/vList2"/>
    <dgm:cxn modelId="{5AA80C69-7C53-439C-B41E-F0DDEFA9A467}" type="presParOf" srcId="{B1623EA1-3E41-41C8-87AA-E658570FCB97}" destId="{055CA90A-F204-4C2A-96B9-D3D3348F43E3}" srcOrd="4" destOrd="0" presId="urn:microsoft.com/office/officeart/2005/8/layout/vList2"/>
    <dgm:cxn modelId="{786A1593-85D4-4947-86D6-9D791C98671A}" type="presParOf" srcId="{B1623EA1-3E41-41C8-87AA-E658570FCB97}" destId="{6B9980B2-FE69-40FB-88F7-791ECF3DA71D}" srcOrd="5" destOrd="0" presId="urn:microsoft.com/office/officeart/2005/8/layout/vList2"/>
    <dgm:cxn modelId="{1CA07CFB-601F-4091-A019-C7BBA1146C3E}" type="presParOf" srcId="{B1623EA1-3E41-41C8-87AA-E658570FCB97}" destId="{4EBA768C-F132-4916-B9D7-2802863AA7A9}" srcOrd="6" destOrd="0" presId="urn:microsoft.com/office/officeart/2005/8/layout/vList2"/>
    <dgm:cxn modelId="{CB74E7F4-78D0-424D-B811-C779F59D50ED}" type="presParOf" srcId="{B1623EA1-3E41-41C8-87AA-E658570FCB97}" destId="{81AC8753-6EF3-45D8-8DB4-0D27B78A5DE5}" srcOrd="7" destOrd="0" presId="urn:microsoft.com/office/officeart/2005/8/layout/vList2"/>
    <dgm:cxn modelId="{04C7C2D9-0733-4E9A-8205-2F0A36DA1621}" type="presParOf" srcId="{B1623EA1-3E41-41C8-87AA-E658570FCB97}" destId="{FA0B86F4-F01B-4DF7-8DB2-6E12B58CCA2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847173-F1EC-440D-95D2-329B747CAF41}" type="doc">
      <dgm:prSet loTypeId="urn:microsoft.com/office/officeart/2005/8/layout/process1" loCatId="process" qsTypeId="urn:microsoft.com/office/officeart/2005/8/quickstyle/simple1" qsCatId="simple" csTypeId="urn:microsoft.com/office/officeart/2005/8/colors/accent1_2" csCatId="accent1" phldr="1"/>
      <dgm:spPr/>
    </dgm:pt>
    <dgm:pt modelId="{7F3A3CD2-3D2A-4E66-9C9A-DE5A0BF20A89}">
      <dgm:prSet phldrT="[Text]"/>
      <dgm:spPr>
        <a:solidFill>
          <a:srgbClr val="33A08C"/>
        </a:solidFill>
      </dgm:spPr>
      <dgm:t>
        <a:bodyPr/>
        <a:lstStyle/>
        <a:p>
          <a:pPr>
            <a:buNone/>
          </a:pPr>
          <a:r>
            <a:rPr lang="en-US" dirty="0"/>
            <a:t>1. Go to </a:t>
          </a:r>
          <a:r>
            <a:rPr lang="en-US" dirty="0">
              <a:solidFill>
                <a:schemeClr val="tx2">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www.cytiva.com/account</a:t>
          </a:r>
          <a:endParaRPr lang="en-US" dirty="0">
            <a:solidFill>
              <a:schemeClr val="tx2">
                <a:lumMod val="20000"/>
                <a:lumOff val="80000"/>
              </a:schemeClr>
            </a:solidFill>
          </a:endParaRPr>
        </a:p>
        <a:p>
          <a:pPr>
            <a:buNone/>
          </a:pPr>
          <a:endParaRPr lang="en-US" dirty="0">
            <a:solidFill>
              <a:schemeClr val="tx2">
                <a:lumMod val="20000"/>
                <a:lumOff val="80000"/>
              </a:schemeClr>
            </a:solidFill>
          </a:endParaRPr>
        </a:p>
      </dgm:t>
    </dgm:pt>
    <dgm:pt modelId="{BE165DCB-90BC-4E0F-9B59-2E38BEFB1561}" type="parTrans" cxnId="{A86990E5-A16D-45B9-8F5B-86010C6CFBC8}">
      <dgm:prSet/>
      <dgm:spPr/>
      <dgm:t>
        <a:bodyPr/>
        <a:lstStyle/>
        <a:p>
          <a:endParaRPr lang="en-US"/>
        </a:p>
      </dgm:t>
    </dgm:pt>
    <dgm:pt modelId="{37E9BF14-3992-4608-823D-44543ADED04B}" type="sibTrans" cxnId="{A86990E5-A16D-45B9-8F5B-86010C6CFBC8}">
      <dgm:prSet/>
      <dgm:spPr>
        <a:solidFill>
          <a:srgbClr val="FFBD9A"/>
        </a:solidFill>
      </dgm:spPr>
      <dgm:t>
        <a:bodyPr/>
        <a:lstStyle/>
        <a:p>
          <a:endParaRPr lang="en-US"/>
        </a:p>
      </dgm:t>
    </dgm:pt>
    <dgm:pt modelId="{08EE8BE5-E862-4ABB-8F42-17D907D83AA0}">
      <dgm:prSet phldrT="[Text]"/>
      <dgm:spPr>
        <a:solidFill>
          <a:srgbClr val="33A08C"/>
        </a:solidFill>
      </dgm:spPr>
      <dgm:t>
        <a:bodyPr/>
        <a:lstStyle/>
        <a:p>
          <a:pPr>
            <a:buNone/>
          </a:pPr>
          <a:r>
            <a:rPr lang="en-US" dirty="0"/>
            <a:t>2. Select ‘Support cases’</a:t>
          </a:r>
        </a:p>
      </dgm:t>
    </dgm:pt>
    <dgm:pt modelId="{D9147857-D8B6-4182-8482-D4DB1F7B476A}" type="parTrans" cxnId="{B6F88851-CBFE-4789-B610-CEFE7037164D}">
      <dgm:prSet/>
      <dgm:spPr/>
      <dgm:t>
        <a:bodyPr/>
        <a:lstStyle/>
        <a:p>
          <a:endParaRPr lang="en-US"/>
        </a:p>
      </dgm:t>
    </dgm:pt>
    <dgm:pt modelId="{C9922067-B14B-49C3-A95A-EDB6A82CF16F}" type="sibTrans" cxnId="{B6F88851-CBFE-4789-B610-CEFE7037164D}">
      <dgm:prSet/>
      <dgm:spPr>
        <a:solidFill>
          <a:srgbClr val="FFBD9A"/>
        </a:solidFill>
      </dgm:spPr>
      <dgm:t>
        <a:bodyPr/>
        <a:lstStyle/>
        <a:p>
          <a:endParaRPr lang="en-US"/>
        </a:p>
      </dgm:t>
    </dgm:pt>
    <dgm:pt modelId="{9CC2192F-B8C8-4E31-87D3-3C604E54D5B9}">
      <dgm:prSet phldrT="[Text]"/>
      <dgm:spPr>
        <a:solidFill>
          <a:srgbClr val="33A08C"/>
        </a:solidFill>
      </dgm:spPr>
      <dgm:t>
        <a:bodyPr/>
        <a:lstStyle/>
        <a:p>
          <a:pPr>
            <a:buNone/>
          </a:pPr>
          <a:r>
            <a:rPr lang="en-US" dirty="0"/>
            <a:t>3. Create case</a:t>
          </a:r>
        </a:p>
      </dgm:t>
    </dgm:pt>
    <dgm:pt modelId="{834AB62C-7FE7-482F-8D04-EE56E679C909}" type="parTrans" cxnId="{323A313F-B501-4029-AB8D-A9E4F4BAFB42}">
      <dgm:prSet/>
      <dgm:spPr/>
      <dgm:t>
        <a:bodyPr/>
        <a:lstStyle/>
        <a:p>
          <a:endParaRPr lang="en-US"/>
        </a:p>
      </dgm:t>
    </dgm:pt>
    <dgm:pt modelId="{39B84762-9DD5-4F1E-87B4-3E097C7D95E7}" type="sibTrans" cxnId="{323A313F-B501-4029-AB8D-A9E4F4BAFB42}">
      <dgm:prSet/>
      <dgm:spPr>
        <a:solidFill>
          <a:srgbClr val="FFBD9A"/>
        </a:solidFill>
      </dgm:spPr>
      <dgm:t>
        <a:bodyPr/>
        <a:lstStyle/>
        <a:p>
          <a:endParaRPr lang="en-US"/>
        </a:p>
      </dgm:t>
    </dgm:pt>
    <dgm:pt modelId="{85EC38C6-27F1-45B2-B449-1E9DCE2DD25D}">
      <dgm:prSet/>
      <dgm:spPr>
        <a:solidFill>
          <a:srgbClr val="33A08C"/>
        </a:solidFill>
      </dgm:spPr>
      <dgm:t>
        <a:bodyPr/>
        <a:lstStyle/>
        <a:p>
          <a:r>
            <a:rPr lang="en-US"/>
            <a:t>4. Follow the help and support prompt for:</a:t>
          </a:r>
          <a:endParaRPr lang="en-US" dirty="0"/>
        </a:p>
      </dgm:t>
    </dgm:pt>
    <dgm:pt modelId="{CCB8170C-8150-412A-8A4A-2F180D702290}" type="parTrans" cxnId="{5F8DA7E3-442E-4BD6-AB32-63B7D0E9F9E6}">
      <dgm:prSet/>
      <dgm:spPr/>
      <dgm:t>
        <a:bodyPr/>
        <a:lstStyle/>
        <a:p>
          <a:endParaRPr lang="en-US"/>
        </a:p>
      </dgm:t>
    </dgm:pt>
    <dgm:pt modelId="{7C5F801A-3E8F-4A29-9833-26C86AFD0C43}" type="sibTrans" cxnId="{5F8DA7E3-442E-4BD6-AB32-63B7D0E9F9E6}">
      <dgm:prSet/>
      <dgm:spPr/>
      <dgm:t>
        <a:bodyPr/>
        <a:lstStyle/>
        <a:p>
          <a:endParaRPr lang="en-US"/>
        </a:p>
      </dgm:t>
    </dgm:pt>
    <dgm:pt modelId="{A901479C-1F55-4A93-B108-B8A54B035025}">
      <dgm:prSet/>
      <dgm:spPr>
        <a:solidFill>
          <a:srgbClr val="33A08C"/>
        </a:solidFill>
      </dgm:spPr>
      <dgm:t>
        <a:bodyPr/>
        <a:lstStyle/>
        <a:p>
          <a:r>
            <a:rPr lang="en-US"/>
            <a:t>Invoice query</a:t>
          </a:r>
          <a:endParaRPr lang="en-US" dirty="0"/>
        </a:p>
      </dgm:t>
    </dgm:pt>
    <dgm:pt modelId="{0186B913-12F5-44C2-A719-E364D7DD315A}" type="parTrans" cxnId="{3EF5D84C-4A0D-4995-A379-057FB978C7FE}">
      <dgm:prSet/>
      <dgm:spPr/>
      <dgm:t>
        <a:bodyPr/>
        <a:lstStyle/>
        <a:p>
          <a:endParaRPr lang="en-US"/>
        </a:p>
      </dgm:t>
    </dgm:pt>
    <dgm:pt modelId="{85DBDC4C-8ADC-4C60-A755-C3F19332ABA6}" type="sibTrans" cxnId="{3EF5D84C-4A0D-4995-A379-057FB978C7FE}">
      <dgm:prSet/>
      <dgm:spPr/>
      <dgm:t>
        <a:bodyPr/>
        <a:lstStyle/>
        <a:p>
          <a:endParaRPr lang="en-US"/>
        </a:p>
      </dgm:t>
    </dgm:pt>
    <dgm:pt modelId="{3DC10863-12B8-4493-971A-33B4CFB76172}">
      <dgm:prSet/>
      <dgm:spPr>
        <a:solidFill>
          <a:srgbClr val="33A08C"/>
        </a:solidFill>
      </dgm:spPr>
      <dgm:t>
        <a:bodyPr/>
        <a:lstStyle/>
        <a:p>
          <a:r>
            <a:rPr lang="en-US"/>
            <a:t>Order status</a:t>
          </a:r>
          <a:endParaRPr lang="en-US" dirty="0"/>
        </a:p>
      </dgm:t>
    </dgm:pt>
    <dgm:pt modelId="{9CCD7ED3-15BC-484F-BD29-A9988B50DA20}" type="parTrans" cxnId="{11C01921-BE70-41A1-AEA2-9C2741581C63}">
      <dgm:prSet/>
      <dgm:spPr/>
      <dgm:t>
        <a:bodyPr/>
        <a:lstStyle/>
        <a:p>
          <a:endParaRPr lang="en-US"/>
        </a:p>
      </dgm:t>
    </dgm:pt>
    <dgm:pt modelId="{EA75C664-871F-44F2-93D7-51359D54F58F}" type="sibTrans" cxnId="{11C01921-BE70-41A1-AEA2-9C2741581C63}">
      <dgm:prSet/>
      <dgm:spPr/>
      <dgm:t>
        <a:bodyPr/>
        <a:lstStyle/>
        <a:p>
          <a:endParaRPr lang="en-US"/>
        </a:p>
      </dgm:t>
    </dgm:pt>
    <dgm:pt modelId="{42ACF685-7D6C-4E8F-8259-9855EE2FA5D4}">
      <dgm:prSet/>
      <dgm:spPr>
        <a:solidFill>
          <a:srgbClr val="33A08C"/>
        </a:solidFill>
      </dgm:spPr>
      <dgm:t>
        <a:bodyPr/>
        <a:lstStyle/>
        <a:p>
          <a:r>
            <a:rPr lang="en-US"/>
            <a:t>Price and availability</a:t>
          </a:r>
          <a:endParaRPr lang="en-US" dirty="0"/>
        </a:p>
      </dgm:t>
    </dgm:pt>
    <dgm:pt modelId="{96CE8AD6-232A-4562-9D78-399A53F367F9}" type="parTrans" cxnId="{A7C8E7ED-1221-4200-A6C3-9DB230B2D11B}">
      <dgm:prSet/>
      <dgm:spPr/>
      <dgm:t>
        <a:bodyPr/>
        <a:lstStyle/>
        <a:p>
          <a:endParaRPr lang="en-US"/>
        </a:p>
      </dgm:t>
    </dgm:pt>
    <dgm:pt modelId="{433A8C16-0223-4EAF-8C79-54C3E35D5EE9}" type="sibTrans" cxnId="{A7C8E7ED-1221-4200-A6C3-9DB230B2D11B}">
      <dgm:prSet/>
      <dgm:spPr/>
      <dgm:t>
        <a:bodyPr/>
        <a:lstStyle/>
        <a:p>
          <a:endParaRPr lang="en-US"/>
        </a:p>
      </dgm:t>
    </dgm:pt>
    <dgm:pt modelId="{33869FEF-9CFE-4899-892E-2DABE0D673C1}">
      <dgm:prSet/>
      <dgm:spPr>
        <a:solidFill>
          <a:srgbClr val="33A08C"/>
        </a:solidFill>
      </dgm:spPr>
      <dgm:t>
        <a:bodyPr/>
        <a:lstStyle/>
        <a:p>
          <a:r>
            <a:rPr lang="en-US" dirty="0"/>
            <a:t>Scientific support</a:t>
          </a:r>
        </a:p>
      </dgm:t>
    </dgm:pt>
    <dgm:pt modelId="{C6BBE6FA-AF8F-4C3A-AF31-84AAB2D88E06}" type="parTrans" cxnId="{E6FD35F4-B2BF-4678-BF28-56E46954F2BF}">
      <dgm:prSet/>
      <dgm:spPr/>
      <dgm:t>
        <a:bodyPr/>
        <a:lstStyle/>
        <a:p>
          <a:endParaRPr lang="en-US"/>
        </a:p>
      </dgm:t>
    </dgm:pt>
    <dgm:pt modelId="{7AF4472E-7B77-4843-BE20-FE47F28736A7}" type="sibTrans" cxnId="{E6FD35F4-B2BF-4678-BF28-56E46954F2BF}">
      <dgm:prSet/>
      <dgm:spPr/>
      <dgm:t>
        <a:bodyPr/>
        <a:lstStyle/>
        <a:p>
          <a:endParaRPr lang="en-US"/>
        </a:p>
      </dgm:t>
    </dgm:pt>
    <dgm:pt modelId="{A4A5B19C-B17B-413C-B698-D285DE5A59CB}" type="pres">
      <dgm:prSet presAssocID="{F1847173-F1EC-440D-95D2-329B747CAF41}" presName="Name0" presStyleCnt="0">
        <dgm:presLayoutVars>
          <dgm:dir/>
          <dgm:resizeHandles val="exact"/>
        </dgm:presLayoutVars>
      </dgm:prSet>
      <dgm:spPr/>
    </dgm:pt>
    <dgm:pt modelId="{B3EB41C3-7270-4AFC-83C4-E058FB0BABCB}" type="pres">
      <dgm:prSet presAssocID="{7F3A3CD2-3D2A-4E66-9C9A-DE5A0BF20A89}" presName="node" presStyleLbl="node1" presStyleIdx="0" presStyleCnt="4">
        <dgm:presLayoutVars>
          <dgm:bulletEnabled val="1"/>
        </dgm:presLayoutVars>
      </dgm:prSet>
      <dgm:spPr/>
    </dgm:pt>
    <dgm:pt modelId="{5B7E9F43-D7E8-4C0B-AA00-472E72D76133}" type="pres">
      <dgm:prSet presAssocID="{37E9BF14-3992-4608-823D-44543ADED04B}" presName="sibTrans" presStyleLbl="sibTrans2D1" presStyleIdx="0" presStyleCnt="3"/>
      <dgm:spPr/>
    </dgm:pt>
    <dgm:pt modelId="{8CFAE47B-ADE7-41E2-8E84-BC913A937AB9}" type="pres">
      <dgm:prSet presAssocID="{37E9BF14-3992-4608-823D-44543ADED04B}" presName="connectorText" presStyleLbl="sibTrans2D1" presStyleIdx="0" presStyleCnt="3"/>
      <dgm:spPr/>
    </dgm:pt>
    <dgm:pt modelId="{587EB139-8726-4A21-B864-31C6E01015BA}" type="pres">
      <dgm:prSet presAssocID="{08EE8BE5-E862-4ABB-8F42-17D907D83AA0}" presName="node" presStyleLbl="node1" presStyleIdx="1" presStyleCnt="4">
        <dgm:presLayoutVars>
          <dgm:bulletEnabled val="1"/>
        </dgm:presLayoutVars>
      </dgm:prSet>
      <dgm:spPr/>
    </dgm:pt>
    <dgm:pt modelId="{4F514C49-1DEF-4C27-AEA9-0F00A6736428}" type="pres">
      <dgm:prSet presAssocID="{C9922067-B14B-49C3-A95A-EDB6A82CF16F}" presName="sibTrans" presStyleLbl="sibTrans2D1" presStyleIdx="1" presStyleCnt="3"/>
      <dgm:spPr/>
    </dgm:pt>
    <dgm:pt modelId="{BD2ABD99-F328-4C3A-86D7-A9B5F5C623E4}" type="pres">
      <dgm:prSet presAssocID="{C9922067-B14B-49C3-A95A-EDB6A82CF16F}" presName="connectorText" presStyleLbl="sibTrans2D1" presStyleIdx="1" presStyleCnt="3"/>
      <dgm:spPr/>
    </dgm:pt>
    <dgm:pt modelId="{CB3EE2DE-67F8-4ED0-983D-F70697793276}" type="pres">
      <dgm:prSet presAssocID="{9CC2192F-B8C8-4E31-87D3-3C604E54D5B9}" presName="node" presStyleLbl="node1" presStyleIdx="2" presStyleCnt="4">
        <dgm:presLayoutVars>
          <dgm:bulletEnabled val="1"/>
        </dgm:presLayoutVars>
      </dgm:prSet>
      <dgm:spPr/>
    </dgm:pt>
    <dgm:pt modelId="{4C60B987-AB0B-424B-B4AB-B84C22DCCE87}" type="pres">
      <dgm:prSet presAssocID="{39B84762-9DD5-4F1E-87B4-3E097C7D95E7}" presName="sibTrans" presStyleLbl="sibTrans2D1" presStyleIdx="2" presStyleCnt="3" custAng="2004410" custLinFactNeighborX="6434" custLinFactNeighborY="38308"/>
      <dgm:spPr/>
    </dgm:pt>
    <dgm:pt modelId="{D7F8CBC9-39C1-4D5D-B8B1-98C8F68F9690}" type="pres">
      <dgm:prSet presAssocID="{39B84762-9DD5-4F1E-87B4-3E097C7D95E7}" presName="connectorText" presStyleLbl="sibTrans2D1" presStyleIdx="2" presStyleCnt="3"/>
      <dgm:spPr/>
    </dgm:pt>
    <dgm:pt modelId="{534A1206-8B53-4577-896B-FEA188A4FAA7}" type="pres">
      <dgm:prSet presAssocID="{85EC38C6-27F1-45B2-B449-1E9DCE2DD25D}" presName="node" presStyleLbl="node1" presStyleIdx="3" presStyleCnt="4">
        <dgm:presLayoutVars>
          <dgm:bulletEnabled val="1"/>
        </dgm:presLayoutVars>
      </dgm:prSet>
      <dgm:spPr/>
    </dgm:pt>
  </dgm:ptLst>
  <dgm:cxnLst>
    <dgm:cxn modelId="{0E62C811-FF95-45DB-BB7F-1B1EA0168A73}" type="presOf" srcId="{A901479C-1F55-4A93-B108-B8A54B035025}" destId="{534A1206-8B53-4577-896B-FEA188A4FAA7}" srcOrd="0" destOrd="1" presId="urn:microsoft.com/office/officeart/2005/8/layout/process1"/>
    <dgm:cxn modelId="{3180B116-12B3-420F-8B13-0D86FB99275C}" type="presOf" srcId="{7F3A3CD2-3D2A-4E66-9C9A-DE5A0BF20A89}" destId="{B3EB41C3-7270-4AFC-83C4-E058FB0BABCB}" srcOrd="0" destOrd="0" presId="urn:microsoft.com/office/officeart/2005/8/layout/process1"/>
    <dgm:cxn modelId="{16C51920-C180-4B42-BE44-68D58ED1DBD6}" type="presOf" srcId="{9CC2192F-B8C8-4E31-87D3-3C604E54D5B9}" destId="{CB3EE2DE-67F8-4ED0-983D-F70697793276}" srcOrd="0" destOrd="0" presId="urn:microsoft.com/office/officeart/2005/8/layout/process1"/>
    <dgm:cxn modelId="{11C01921-BE70-41A1-AEA2-9C2741581C63}" srcId="{85EC38C6-27F1-45B2-B449-1E9DCE2DD25D}" destId="{3DC10863-12B8-4493-971A-33B4CFB76172}" srcOrd="1" destOrd="0" parTransId="{9CCD7ED3-15BC-484F-BD29-A9988B50DA20}" sibTransId="{EA75C664-871F-44F2-93D7-51359D54F58F}"/>
    <dgm:cxn modelId="{323A313F-B501-4029-AB8D-A9E4F4BAFB42}" srcId="{F1847173-F1EC-440D-95D2-329B747CAF41}" destId="{9CC2192F-B8C8-4E31-87D3-3C604E54D5B9}" srcOrd="2" destOrd="0" parTransId="{834AB62C-7FE7-482F-8D04-EE56E679C909}" sibTransId="{39B84762-9DD5-4F1E-87B4-3E097C7D95E7}"/>
    <dgm:cxn modelId="{08790667-2ECA-42BD-96AA-29EC62BE98DC}" type="presOf" srcId="{C9922067-B14B-49C3-A95A-EDB6A82CF16F}" destId="{4F514C49-1DEF-4C27-AEA9-0F00A6736428}" srcOrd="0" destOrd="0" presId="urn:microsoft.com/office/officeart/2005/8/layout/process1"/>
    <dgm:cxn modelId="{3EF5D84C-4A0D-4995-A379-057FB978C7FE}" srcId="{85EC38C6-27F1-45B2-B449-1E9DCE2DD25D}" destId="{A901479C-1F55-4A93-B108-B8A54B035025}" srcOrd="0" destOrd="0" parTransId="{0186B913-12F5-44C2-A719-E364D7DD315A}" sibTransId="{85DBDC4C-8ADC-4C60-A755-C3F19332ABA6}"/>
    <dgm:cxn modelId="{B6F88851-CBFE-4789-B610-CEFE7037164D}" srcId="{F1847173-F1EC-440D-95D2-329B747CAF41}" destId="{08EE8BE5-E862-4ABB-8F42-17D907D83AA0}" srcOrd="1" destOrd="0" parTransId="{D9147857-D8B6-4182-8482-D4DB1F7B476A}" sibTransId="{C9922067-B14B-49C3-A95A-EDB6A82CF16F}"/>
    <dgm:cxn modelId="{F6FDF97B-36B4-405B-9FE8-ED28D211744D}" type="presOf" srcId="{08EE8BE5-E862-4ABB-8F42-17D907D83AA0}" destId="{587EB139-8726-4A21-B864-31C6E01015BA}" srcOrd="0" destOrd="0" presId="urn:microsoft.com/office/officeart/2005/8/layout/process1"/>
    <dgm:cxn modelId="{9CF18C82-576F-4739-9F32-BC9DB8178959}" type="presOf" srcId="{37E9BF14-3992-4608-823D-44543ADED04B}" destId="{5B7E9F43-D7E8-4C0B-AA00-472E72D76133}" srcOrd="0" destOrd="0" presId="urn:microsoft.com/office/officeart/2005/8/layout/process1"/>
    <dgm:cxn modelId="{1EDF4A86-A2E3-49B9-99F7-D84933EA58D8}" type="presOf" srcId="{F1847173-F1EC-440D-95D2-329B747CAF41}" destId="{A4A5B19C-B17B-413C-B698-D285DE5A59CB}" srcOrd="0" destOrd="0" presId="urn:microsoft.com/office/officeart/2005/8/layout/process1"/>
    <dgm:cxn modelId="{EA496EB0-9561-4CAC-BADC-0BE494792319}" type="presOf" srcId="{3DC10863-12B8-4493-971A-33B4CFB76172}" destId="{534A1206-8B53-4577-896B-FEA188A4FAA7}" srcOrd="0" destOrd="2" presId="urn:microsoft.com/office/officeart/2005/8/layout/process1"/>
    <dgm:cxn modelId="{375045BA-714A-4511-89B1-EA82D783C9C2}" type="presOf" srcId="{33869FEF-9CFE-4899-892E-2DABE0D673C1}" destId="{534A1206-8B53-4577-896B-FEA188A4FAA7}" srcOrd="0" destOrd="4" presId="urn:microsoft.com/office/officeart/2005/8/layout/process1"/>
    <dgm:cxn modelId="{CA4E2BBC-E480-4190-A145-8D159C31B99B}" type="presOf" srcId="{39B84762-9DD5-4F1E-87B4-3E097C7D95E7}" destId="{D7F8CBC9-39C1-4D5D-B8B1-98C8F68F9690}" srcOrd="1" destOrd="0" presId="urn:microsoft.com/office/officeart/2005/8/layout/process1"/>
    <dgm:cxn modelId="{9F451DC6-B21F-40D4-BECF-9CCA00406D98}" type="presOf" srcId="{37E9BF14-3992-4608-823D-44543ADED04B}" destId="{8CFAE47B-ADE7-41E2-8E84-BC913A937AB9}" srcOrd="1" destOrd="0" presId="urn:microsoft.com/office/officeart/2005/8/layout/process1"/>
    <dgm:cxn modelId="{CF1CB2D0-9B32-4D4E-ADB6-627E33BE5895}" type="presOf" srcId="{42ACF685-7D6C-4E8F-8259-9855EE2FA5D4}" destId="{534A1206-8B53-4577-896B-FEA188A4FAA7}" srcOrd="0" destOrd="3" presId="urn:microsoft.com/office/officeart/2005/8/layout/process1"/>
    <dgm:cxn modelId="{5F8DA7E3-442E-4BD6-AB32-63B7D0E9F9E6}" srcId="{F1847173-F1EC-440D-95D2-329B747CAF41}" destId="{85EC38C6-27F1-45B2-B449-1E9DCE2DD25D}" srcOrd="3" destOrd="0" parTransId="{CCB8170C-8150-412A-8A4A-2F180D702290}" sibTransId="{7C5F801A-3E8F-4A29-9833-26C86AFD0C43}"/>
    <dgm:cxn modelId="{3EC00CE4-A260-4261-8CE5-C6875B5D617A}" type="presOf" srcId="{39B84762-9DD5-4F1E-87B4-3E097C7D95E7}" destId="{4C60B987-AB0B-424B-B4AB-B84C22DCCE87}" srcOrd="0" destOrd="0" presId="urn:microsoft.com/office/officeart/2005/8/layout/process1"/>
    <dgm:cxn modelId="{A86990E5-A16D-45B9-8F5B-86010C6CFBC8}" srcId="{F1847173-F1EC-440D-95D2-329B747CAF41}" destId="{7F3A3CD2-3D2A-4E66-9C9A-DE5A0BF20A89}" srcOrd="0" destOrd="0" parTransId="{BE165DCB-90BC-4E0F-9B59-2E38BEFB1561}" sibTransId="{37E9BF14-3992-4608-823D-44543ADED04B}"/>
    <dgm:cxn modelId="{A7C8E7ED-1221-4200-A6C3-9DB230B2D11B}" srcId="{85EC38C6-27F1-45B2-B449-1E9DCE2DD25D}" destId="{42ACF685-7D6C-4E8F-8259-9855EE2FA5D4}" srcOrd="2" destOrd="0" parTransId="{96CE8AD6-232A-4562-9D78-399A53F367F9}" sibTransId="{433A8C16-0223-4EAF-8C79-54C3E35D5EE9}"/>
    <dgm:cxn modelId="{E6FD35F4-B2BF-4678-BF28-56E46954F2BF}" srcId="{85EC38C6-27F1-45B2-B449-1E9DCE2DD25D}" destId="{33869FEF-9CFE-4899-892E-2DABE0D673C1}" srcOrd="3" destOrd="0" parTransId="{C6BBE6FA-AF8F-4C3A-AF31-84AAB2D88E06}" sibTransId="{7AF4472E-7B77-4843-BE20-FE47F28736A7}"/>
    <dgm:cxn modelId="{BAA602F6-303C-46E0-8CDE-F2B0D52B142C}" type="presOf" srcId="{85EC38C6-27F1-45B2-B449-1E9DCE2DD25D}" destId="{534A1206-8B53-4577-896B-FEA188A4FAA7}" srcOrd="0" destOrd="0" presId="urn:microsoft.com/office/officeart/2005/8/layout/process1"/>
    <dgm:cxn modelId="{C9D7F5FE-DD30-4CC0-95EE-4F64A977BA9E}" type="presOf" srcId="{C9922067-B14B-49C3-A95A-EDB6A82CF16F}" destId="{BD2ABD99-F328-4C3A-86D7-A9B5F5C623E4}" srcOrd="1" destOrd="0" presId="urn:microsoft.com/office/officeart/2005/8/layout/process1"/>
    <dgm:cxn modelId="{6CF7367F-F8DC-4AEA-B699-F266F47F6B12}" type="presParOf" srcId="{A4A5B19C-B17B-413C-B698-D285DE5A59CB}" destId="{B3EB41C3-7270-4AFC-83C4-E058FB0BABCB}" srcOrd="0" destOrd="0" presId="urn:microsoft.com/office/officeart/2005/8/layout/process1"/>
    <dgm:cxn modelId="{7C6A2A48-481E-4EC0-A342-8091496FEFEC}" type="presParOf" srcId="{A4A5B19C-B17B-413C-B698-D285DE5A59CB}" destId="{5B7E9F43-D7E8-4C0B-AA00-472E72D76133}" srcOrd="1" destOrd="0" presId="urn:microsoft.com/office/officeart/2005/8/layout/process1"/>
    <dgm:cxn modelId="{73E4A84E-0EE3-481D-8D7C-79F98CD0EBBA}" type="presParOf" srcId="{5B7E9F43-D7E8-4C0B-AA00-472E72D76133}" destId="{8CFAE47B-ADE7-41E2-8E84-BC913A937AB9}" srcOrd="0" destOrd="0" presId="urn:microsoft.com/office/officeart/2005/8/layout/process1"/>
    <dgm:cxn modelId="{81B976C3-64EB-46B5-AEBE-6BB2179D20C0}" type="presParOf" srcId="{A4A5B19C-B17B-413C-B698-D285DE5A59CB}" destId="{587EB139-8726-4A21-B864-31C6E01015BA}" srcOrd="2" destOrd="0" presId="urn:microsoft.com/office/officeart/2005/8/layout/process1"/>
    <dgm:cxn modelId="{D74A9A97-9765-4685-B058-D29B25040607}" type="presParOf" srcId="{A4A5B19C-B17B-413C-B698-D285DE5A59CB}" destId="{4F514C49-1DEF-4C27-AEA9-0F00A6736428}" srcOrd="3" destOrd="0" presId="urn:microsoft.com/office/officeart/2005/8/layout/process1"/>
    <dgm:cxn modelId="{9602D3EE-5065-4AFD-A718-1DFBB894DCC5}" type="presParOf" srcId="{4F514C49-1DEF-4C27-AEA9-0F00A6736428}" destId="{BD2ABD99-F328-4C3A-86D7-A9B5F5C623E4}" srcOrd="0" destOrd="0" presId="urn:microsoft.com/office/officeart/2005/8/layout/process1"/>
    <dgm:cxn modelId="{2594AD6D-A450-4204-A4DE-034740865DF3}" type="presParOf" srcId="{A4A5B19C-B17B-413C-B698-D285DE5A59CB}" destId="{CB3EE2DE-67F8-4ED0-983D-F70697793276}" srcOrd="4" destOrd="0" presId="urn:microsoft.com/office/officeart/2005/8/layout/process1"/>
    <dgm:cxn modelId="{7D4C6E32-3024-4BC7-8123-1B213C7F0639}" type="presParOf" srcId="{A4A5B19C-B17B-413C-B698-D285DE5A59CB}" destId="{4C60B987-AB0B-424B-B4AB-B84C22DCCE87}" srcOrd="5" destOrd="0" presId="urn:microsoft.com/office/officeart/2005/8/layout/process1"/>
    <dgm:cxn modelId="{C8AA9B17-4CB4-4888-8E21-9A4350AEA966}" type="presParOf" srcId="{4C60B987-AB0B-424B-B4AB-B84C22DCCE87}" destId="{D7F8CBC9-39C1-4D5D-B8B1-98C8F68F9690}" srcOrd="0" destOrd="0" presId="urn:microsoft.com/office/officeart/2005/8/layout/process1"/>
    <dgm:cxn modelId="{B68C1ABD-96B8-4FFC-922D-0F18F965F57E}" type="presParOf" srcId="{A4A5B19C-B17B-413C-B698-D285DE5A59CB}" destId="{534A1206-8B53-4577-896B-FEA188A4FAA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CF3F70-A1E9-41F6-9EFA-97C1DCA565AE}">
      <dsp:nvSpPr>
        <dsp:cNvPr id="0" name=""/>
        <dsp:cNvSpPr/>
      </dsp:nvSpPr>
      <dsp:spPr>
        <a:xfrm>
          <a:off x="0" y="0"/>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fr-FR" sz="20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Cytiva Rx-360 </a:t>
          </a:r>
          <a:r>
            <a:rPr lang="fr-FR" sz="2000" b="0" i="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general</a:t>
          </a:r>
          <a:r>
            <a:rPr lang="fr-FR" sz="20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r>
            <a:rPr lang="fr-FR" sz="2000" b="0" i="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quality</a:t>
          </a:r>
          <a:r>
            <a:rPr lang="fr-FR" sz="20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r>
            <a:rPr lang="fr-FR" sz="2000" b="0" i="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systems</a:t>
          </a:r>
          <a:r>
            <a:rPr lang="fr-FR" sz="20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a:t>
          </a:r>
          <a:br>
            <a:rPr lang="fr-FR" sz="20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br>
          <a:r>
            <a:rPr lang="fr-FR" sz="2000" b="0" i="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 Questionnaire </a:t>
          </a:r>
          <a:r>
            <a:rPr lang="fr-FR" sz="2000" b="0" i="0" kern="1200" dirty="0" err="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responses</a:t>
          </a:r>
          <a:endParaRPr lang="en-SE" sz="2000" kern="1200" dirty="0">
            <a:solidFill>
              <a:schemeClr val="bg1"/>
            </a:solidFill>
          </a:endParaRPr>
        </a:p>
      </dsp:txBody>
      <dsp:txXfrm>
        <a:off x="38838" y="38838"/>
        <a:ext cx="7196249" cy="717924"/>
      </dsp:txXfrm>
    </dsp:sp>
    <dsp:sp modelId="{935A9979-7A0B-4D8F-8F87-A7B11F8230A6}">
      <dsp:nvSpPr>
        <dsp:cNvPr id="0" name=""/>
        <dsp:cNvSpPr/>
      </dsp:nvSpPr>
      <dsp:spPr>
        <a:xfrm>
          <a:off x="0" y="8746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Quality policy</a:t>
          </a:r>
          <a:endParaRPr lang="fr-FR" sz="2000" b="0" i="0" kern="1200" dirty="0">
            <a:solidFill>
              <a:schemeClr val="bg1"/>
            </a:solidFill>
          </a:endParaRPr>
        </a:p>
      </dsp:txBody>
      <dsp:txXfrm>
        <a:off x="38838" y="913500"/>
        <a:ext cx="7196249" cy="717924"/>
      </dsp:txXfrm>
    </dsp:sp>
    <dsp:sp modelId="{055CA90A-F204-4C2A-96B9-D3D3348F43E3}">
      <dsp:nvSpPr>
        <dsp:cNvPr id="0" name=""/>
        <dsp:cNvSpPr/>
      </dsp:nvSpPr>
      <dsp:spPr>
        <a:xfrm>
          <a:off x="0" y="17278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Quality management system</a:t>
          </a:r>
          <a:endParaRPr lang="en-US" sz="2000" b="0" i="0" kern="1200" dirty="0">
            <a:solidFill>
              <a:schemeClr val="bg1"/>
            </a:solidFill>
          </a:endParaRPr>
        </a:p>
      </dsp:txBody>
      <dsp:txXfrm>
        <a:off x="38838" y="1766700"/>
        <a:ext cx="7196249" cy="717924"/>
      </dsp:txXfrm>
    </dsp:sp>
    <dsp:sp modelId="{4EBA768C-F132-4916-B9D7-2802863AA7A9}">
      <dsp:nvSpPr>
        <dsp:cNvPr id="0" name=""/>
        <dsp:cNvSpPr/>
      </dsp:nvSpPr>
      <dsp:spPr>
        <a:xfrm>
          <a:off x="0" y="25810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Standard for </a:t>
          </a:r>
          <a:r>
            <a:rPr lang="en-US" sz="2000" b="0" i="0" kern="1200" dirty="0" err="1">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Cytiva</a:t>
          </a:r>
          <a:r>
            <a:rPr lang="en-US" sz="2000" b="0"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 change control and notification process </a:t>
          </a:r>
          <a:br>
            <a:rPr lang="en-US" sz="2000" b="0"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br>
          <a:r>
            <a:rPr lang="en-US" sz="2000" b="0" i="0" kern="1200" dirty="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for designated products</a:t>
          </a:r>
          <a:endParaRPr lang="en-SE" sz="2000" kern="1200" dirty="0">
            <a:solidFill>
              <a:schemeClr val="bg1"/>
            </a:solidFill>
          </a:endParaRPr>
        </a:p>
      </dsp:txBody>
      <dsp:txXfrm>
        <a:off x="38838" y="2619900"/>
        <a:ext cx="7196249" cy="717924"/>
      </dsp:txXfrm>
    </dsp:sp>
    <dsp:sp modelId="{FA0B86F4-F01B-4DF7-8DB2-6E12B58CCA2B}">
      <dsp:nvSpPr>
        <dsp:cNvPr id="0" name=""/>
        <dsp:cNvSpPr/>
      </dsp:nvSpPr>
      <dsp:spPr>
        <a:xfrm>
          <a:off x="0" y="3434262"/>
          <a:ext cx="7273925" cy="795600"/>
        </a:xfrm>
        <a:prstGeom prst="roundRect">
          <a:avLst/>
        </a:prstGeom>
        <a:solidFill>
          <a:schemeClr val="accent1">
            <a:hueOff val="0"/>
            <a:satOff val="0"/>
            <a:lumOff val="0"/>
            <a:alphaOff val="0"/>
          </a:schemeClr>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63525" lvl="0" indent="0" algn="l" defTabSz="889000">
            <a:lnSpc>
              <a:spcPct val="90000"/>
            </a:lnSpc>
            <a:spcBef>
              <a:spcPct val="0"/>
            </a:spcBef>
            <a:spcAft>
              <a:spcPct val="35000"/>
            </a:spcAft>
            <a:buNone/>
          </a:pPr>
          <a:r>
            <a:rPr lang="en-US" sz="2000" b="0" i="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Cytiva change control and notification process </a:t>
          </a:r>
          <a:br>
            <a:rPr lang="en-US" sz="2000" b="0" i="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br>
          <a:r>
            <a:rPr lang="en-US" sz="2000" b="0" i="0" kern="1200" dirty="0">
              <a:solidFill>
                <a:schemeClr val="bg1"/>
              </a:solidFill>
              <a:hlinkClick xmlns:r="http://schemas.openxmlformats.org/officeDocument/2006/relationships" r:id="rId5">
                <a:extLst>
                  <a:ext uri="{A12FA001-AC4F-418D-AE19-62706E023703}">
                    <ahyp:hlinkClr xmlns:ahyp="http://schemas.microsoft.com/office/drawing/2018/hyperlinkcolor" val="tx"/>
                  </a:ext>
                </a:extLst>
              </a:hlinkClick>
            </a:rPr>
            <a:t>for Pall Medical products</a:t>
          </a:r>
          <a:endParaRPr lang="en-SE" sz="2000" kern="1200" dirty="0">
            <a:solidFill>
              <a:schemeClr val="bg1"/>
            </a:solidFill>
          </a:endParaRPr>
        </a:p>
      </dsp:txBody>
      <dsp:txXfrm>
        <a:off x="38838" y="3473100"/>
        <a:ext cx="7196249" cy="7179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B41C3-7270-4AFC-83C4-E058FB0BABCB}">
      <dsp:nvSpPr>
        <dsp:cNvPr id="0" name=""/>
        <dsp:cNvSpPr/>
      </dsp:nvSpPr>
      <dsp:spPr>
        <a:xfrm>
          <a:off x="4874"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1. Go to </a:t>
          </a:r>
          <a:r>
            <a:rPr lang="en-US" sz="1400" kern="1200" dirty="0">
              <a:solidFill>
                <a:schemeClr val="tx2">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www.cytiva.com/account</a:t>
          </a:r>
          <a:endParaRPr lang="en-US" sz="1400" kern="1200" dirty="0">
            <a:solidFill>
              <a:schemeClr val="tx2">
                <a:lumMod val="20000"/>
                <a:lumOff val="80000"/>
              </a:schemeClr>
            </a:solidFill>
          </a:endParaRPr>
        </a:p>
        <a:p>
          <a:pPr marL="0" lvl="0" indent="0" algn="ctr" defTabSz="622300">
            <a:lnSpc>
              <a:spcPct val="90000"/>
            </a:lnSpc>
            <a:spcBef>
              <a:spcPct val="0"/>
            </a:spcBef>
            <a:spcAft>
              <a:spcPct val="35000"/>
            </a:spcAft>
            <a:buNone/>
          </a:pPr>
          <a:endParaRPr lang="en-US" sz="1400" kern="1200" dirty="0">
            <a:solidFill>
              <a:schemeClr val="tx2">
                <a:lumMod val="20000"/>
                <a:lumOff val="80000"/>
              </a:schemeClr>
            </a:solidFill>
          </a:endParaRPr>
        </a:p>
      </dsp:txBody>
      <dsp:txXfrm>
        <a:off x="44081" y="813680"/>
        <a:ext cx="2052725" cy="1260207"/>
      </dsp:txXfrm>
    </dsp:sp>
    <dsp:sp modelId="{5B7E9F43-D7E8-4C0B-AA00-472E72D76133}">
      <dsp:nvSpPr>
        <dsp:cNvPr id="0" name=""/>
        <dsp:cNvSpPr/>
      </dsp:nvSpPr>
      <dsp:spPr>
        <a:xfrm>
          <a:off x="2349127" y="1179522"/>
          <a:ext cx="451801" cy="528522"/>
        </a:xfrm>
        <a:prstGeom prst="rightArrow">
          <a:avLst>
            <a:gd name="adj1" fmla="val 60000"/>
            <a:gd name="adj2" fmla="val 50000"/>
          </a:avLst>
        </a:prstGeom>
        <a:solidFill>
          <a:srgbClr val="FFBD9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49127" y="1285226"/>
        <a:ext cx="316261" cy="317114"/>
      </dsp:txXfrm>
    </dsp:sp>
    <dsp:sp modelId="{587EB139-8726-4A21-B864-31C6E01015BA}">
      <dsp:nvSpPr>
        <dsp:cNvPr id="0" name=""/>
        <dsp:cNvSpPr/>
      </dsp:nvSpPr>
      <dsp:spPr>
        <a:xfrm>
          <a:off x="2988469"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Select ‘Support cases’</a:t>
          </a:r>
        </a:p>
      </dsp:txBody>
      <dsp:txXfrm>
        <a:off x="3027676" y="813680"/>
        <a:ext cx="2052725" cy="1260207"/>
      </dsp:txXfrm>
    </dsp:sp>
    <dsp:sp modelId="{4F514C49-1DEF-4C27-AEA9-0F00A6736428}">
      <dsp:nvSpPr>
        <dsp:cNvPr id="0" name=""/>
        <dsp:cNvSpPr/>
      </dsp:nvSpPr>
      <dsp:spPr>
        <a:xfrm>
          <a:off x="5332722" y="1179522"/>
          <a:ext cx="451801" cy="528522"/>
        </a:xfrm>
        <a:prstGeom prst="rightArrow">
          <a:avLst>
            <a:gd name="adj1" fmla="val 60000"/>
            <a:gd name="adj2" fmla="val 50000"/>
          </a:avLst>
        </a:prstGeom>
        <a:solidFill>
          <a:srgbClr val="FFBD9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332722" y="1285226"/>
        <a:ext cx="316261" cy="317114"/>
      </dsp:txXfrm>
    </dsp:sp>
    <dsp:sp modelId="{CB3EE2DE-67F8-4ED0-983D-F70697793276}">
      <dsp:nvSpPr>
        <dsp:cNvPr id="0" name=""/>
        <dsp:cNvSpPr/>
      </dsp:nvSpPr>
      <dsp:spPr>
        <a:xfrm>
          <a:off x="5972063"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3. Create case</a:t>
          </a:r>
        </a:p>
      </dsp:txBody>
      <dsp:txXfrm>
        <a:off x="6011270" y="813680"/>
        <a:ext cx="2052725" cy="1260207"/>
      </dsp:txXfrm>
    </dsp:sp>
    <dsp:sp modelId="{4C60B987-AB0B-424B-B4AB-B84C22DCCE87}">
      <dsp:nvSpPr>
        <dsp:cNvPr id="0" name=""/>
        <dsp:cNvSpPr/>
      </dsp:nvSpPr>
      <dsp:spPr>
        <a:xfrm rot="2004410">
          <a:off x="8345385" y="1381989"/>
          <a:ext cx="451801" cy="528522"/>
        </a:xfrm>
        <a:prstGeom prst="rightArrow">
          <a:avLst>
            <a:gd name="adj1" fmla="val 60000"/>
            <a:gd name="adj2" fmla="val 50000"/>
          </a:avLst>
        </a:prstGeom>
        <a:solidFill>
          <a:srgbClr val="FFBD9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356582" y="1450380"/>
        <a:ext cx="316261" cy="317114"/>
      </dsp:txXfrm>
    </dsp:sp>
    <dsp:sp modelId="{534A1206-8B53-4577-896B-FEA188A4FAA7}">
      <dsp:nvSpPr>
        <dsp:cNvPr id="0" name=""/>
        <dsp:cNvSpPr/>
      </dsp:nvSpPr>
      <dsp:spPr>
        <a:xfrm>
          <a:off x="8955658" y="774473"/>
          <a:ext cx="2131139" cy="1338621"/>
        </a:xfrm>
        <a:prstGeom prst="roundRect">
          <a:avLst>
            <a:gd name="adj" fmla="val 10000"/>
          </a:avLst>
        </a:prstGeom>
        <a:solidFill>
          <a:srgbClr val="33A08C"/>
        </a:solidFill>
        <a:ln w="12700" cap="sq"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4. Follow the help and support prompt for:</a:t>
          </a:r>
          <a:endParaRPr lang="en-US" sz="1400" kern="1200" dirty="0"/>
        </a:p>
        <a:p>
          <a:pPr marL="57150" lvl="1" indent="-57150" algn="l" defTabSz="488950">
            <a:lnSpc>
              <a:spcPct val="90000"/>
            </a:lnSpc>
            <a:spcBef>
              <a:spcPct val="0"/>
            </a:spcBef>
            <a:spcAft>
              <a:spcPct val="15000"/>
            </a:spcAft>
            <a:buChar char="•"/>
          </a:pPr>
          <a:r>
            <a:rPr lang="en-US" sz="1100" kern="1200"/>
            <a:t>Invoice query</a:t>
          </a:r>
          <a:endParaRPr lang="en-US" sz="1100" kern="1200" dirty="0"/>
        </a:p>
        <a:p>
          <a:pPr marL="57150" lvl="1" indent="-57150" algn="l" defTabSz="488950">
            <a:lnSpc>
              <a:spcPct val="90000"/>
            </a:lnSpc>
            <a:spcBef>
              <a:spcPct val="0"/>
            </a:spcBef>
            <a:spcAft>
              <a:spcPct val="15000"/>
            </a:spcAft>
            <a:buChar char="•"/>
          </a:pPr>
          <a:r>
            <a:rPr lang="en-US" sz="1100" kern="1200"/>
            <a:t>Order status</a:t>
          </a:r>
          <a:endParaRPr lang="en-US" sz="1100" kern="1200" dirty="0"/>
        </a:p>
        <a:p>
          <a:pPr marL="57150" lvl="1" indent="-57150" algn="l" defTabSz="488950">
            <a:lnSpc>
              <a:spcPct val="90000"/>
            </a:lnSpc>
            <a:spcBef>
              <a:spcPct val="0"/>
            </a:spcBef>
            <a:spcAft>
              <a:spcPct val="15000"/>
            </a:spcAft>
            <a:buChar char="•"/>
          </a:pPr>
          <a:r>
            <a:rPr lang="en-US" sz="1100" kern="1200"/>
            <a:t>Price and availability</a:t>
          </a:r>
          <a:endParaRPr lang="en-US" sz="1100" kern="1200" dirty="0"/>
        </a:p>
        <a:p>
          <a:pPr marL="57150" lvl="1" indent="-57150" algn="l" defTabSz="488950">
            <a:lnSpc>
              <a:spcPct val="90000"/>
            </a:lnSpc>
            <a:spcBef>
              <a:spcPct val="0"/>
            </a:spcBef>
            <a:spcAft>
              <a:spcPct val="15000"/>
            </a:spcAft>
            <a:buChar char="•"/>
          </a:pPr>
          <a:r>
            <a:rPr lang="en-US" sz="1100" kern="1200" dirty="0"/>
            <a:t>Scientific support</a:t>
          </a:r>
        </a:p>
      </dsp:txBody>
      <dsp:txXfrm>
        <a:off x="8994865" y="813680"/>
        <a:ext cx="2052725" cy="126020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9C7092-6D5B-F742-A17A-DCA4BB22CBDE}"/>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525FA8-544D-2D43-AE37-7316E5B97D58}"/>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8218CE3D-D650-B240-9413-CF0E97FC650E}" type="datetimeFigureOut">
              <a:rPr lang="en-US" smtClean="0"/>
              <a:t>8/21/2025</a:t>
            </a:fld>
            <a:endParaRPr lang="en-US"/>
          </a:p>
        </p:txBody>
      </p:sp>
      <p:sp>
        <p:nvSpPr>
          <p:cNvPr id="4" name="Footer Placeholder 3">
            <a:extLst>
              <a:ext uri="{FF2B5EF4-FFF2-40B4-BE49-F238E27FC236}">
                <a16:creationId xmlns:a16="http://schemas.microsoft.com/office/drawing/2014/main" id="{C894F0E0-B0AF-CE49-8FC2-CE0DD3D0EEE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CC69CD-F6BF-8E45-80F0-6EB81C7DBD3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D8B4359-9525-C14A-AE4B-26190B9D0075}" type="slidenum">
              <a:rPr lang="en-US" smtClean="0"/>
              <a:t>‹#›</a:t>
            </a:fld>
            <a:endParaRPr lang="en-US"/>
          </a:p>
        </p:txBody>
      </p:sp>
    </p:spTree>
    <p:extLst>
      <p:ext uri="{BB962C8B-B14F-4D97-AF65-F5344CB8AC3E}">
        <p14:creationId xmlns:p14="http://schemas.microsoft.com/office/powerpoint/2010/main" val="3382068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31EEEDB-946C-8B42-8AFE-F2DA066CE491}" type="datetimeFigureOut">
              <a:rPr lang="en-US" smtClean="0"/>
              <a:t>8/21/2025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9CEC1D3-87DA-DF4A-B154-C559FEC92085}" type="slidenum">
              <a:rPr lang="en-US" smtClean="0"/>
              <a:t>‹#›</a:t>
            </a:fld>
            <a:endParaRPr lang="en-US"/>
          </a:p>
        </p:txBody>
      </p:sp>
    </p:spTree>
    <p:extLst>
      <p:ext uri="{BB962C8B-B14F-4D97-AF65-F5344CB8AC3E}">
        <p14:creationId xmlns:p14="http://schemas.microsoft.com/office/powerpoint/2010/main" val="2966388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Cytiva Aktiv"/>
      <a:buChar char="•"/>
      <a:defRPr sz="1200" kern="1200">
        <a:solidFill>
          <a:schemeClr val="tx1"/>
        </a:solidFill>
        <a:latin typeface="+mn-lt"/>
        <a:ea typeface="+mn-ea"/>
        <a:cs typeface="+mn-cs"/>
      </a:defRPr>
    </a:lvl1pPr>
    <a:lvl2pPr marL="628650" indent="-171450" algn="l" defTabSz="914400" rtl="0" eaLnBrk="1" latinLnBrk="0" hangingPunct="1">
      <a:buFont typeface="Cytiva Aktiv"/>
      <a:buChar char="•"/>
      <a:defRPr sz="1200" kern="1200">
        <a:solidFill>
          <a:schemeClr val="tx1"/>
        </a:solidFill>
        <a:latin typeface="+mn-lt"/>
        <a:ea typeface="+mn-ea"/>
        <a:cs typeface="+mn-cs"/>
      </a:defRPr>
    </a:lvl2pPr>
    <a:lvl3pPr marL="1085850" indent="-171450" algn="l" defTabSz="914400" rtl="0" eaLnBrk="1" latinLnBrk="0" hangingPunct="1">
      <a:buFont typeface="Cytiva Aktiv"/>
      <a:buChar char="•"/>
      <a:defRPr sz="1200" kern="1200">
        <a:solidFill>
          <a:schemeClr val="tx1"/>
        </a:solidFill>
        <a:latin typeface="+mn-lt"/>
        <a:ea typeface="+mn-ea"/>
        <a:cs typeface="+mn-cs"/>
      </a:defRPr>
    </a:lvl3pPr>
    <a:lvl4pPr marL="1543050" indent="-171450" algn="l" defTabSz="914400" rtl="0" eaLnBrk="1" latinLnBrk="0" hangingPunct="1">
      <a:buFont typeface="Cytiva Aktiv"/>
      <a:buChar char="•"/>
      <a:defRPr sz="1200" kern="1200">
        <a:solidFill>
          <a:schemeClr val="tx1"/>
        </a:solidFill>
        <a:latin typeface="+mn-lt"/>
        <a:ea typeface="+mn-ea"/>
        <a:cs typeface="+mn-cs"/>
      </a:defRPr>
    </a:lvl4pPr>
    <a:lvl5pPr marL="2000250" indent="-171450" algn="l" defTabSz="914400" rtl="0" eaLnBrk="1" latinLnBrk="0" hangingPunct="1">
      <a:buFont typeface="Cytiva Aktiv"/>
      <a:buChar char="•"/>
      <a:defRPr sz="1200" kern="1200">
        <a:solidFill>
          <a:schemeClr val="tx1"/>
        </a:solidFill>
        <a:latin typeface="+mn-lt"/>
        <a:ea typeface="+mn-ea"/>
        <a:cs typeface="+mn-cs"/>
      </a:defRPr>
    </a:lvl5pPr>
    <a:lvl6pPr marL="2457450" indent="-171450" algn="l" defTabSz="914400" rtl="0" eaLnBrk="1" latinLnBrk="0" hangingPunct="1">
      <a:buFont typeface="Cytiva Aktiv"/>
      <a:buChar char="•"/>
      <a:defRPr sz="1200" kern="1200">
        <a:solidFill>
          <a:schemeClr val="tx1"/>
        </a:solidFill>
        <a:latin typeface="+mn-lt"/>
        <a:ea typeface="+mn-ea"/>
        <a:cs typeface="+mn-cs"/>
      </a:defRPr>
    </a:lvl6pPr>
    <a:lvl7pPr marL="2914650" indent="-171450" algn="l" defTabSz="914400" rtl="0" eaLnBrk="1" latinLnBrk="0" hangingPunct="1">
      <a:buFont typeface="Cytiva Aktiv"/>
      <a:buChar char="•"/>
      <a:defRPr sz="1200" kern="1200">
        <a:solidFill>
          <a:schemeClr val="tx1"/>
        </a:solidFill>
        <a:latin typeface="+mn-lt"/>
        <a:ea typeface="+mn-ea"/>
        <a:cs typeface="+mn-cs"/>
      </a:defRPr>
    </a:lvl7pPr>
    <a:lvl8pPr marL="3371850" indent="-171450" algn="l" defTabSz="914400" rtl="0" eaLnBrk="1" latinLnBrk="0" hangingPunct="1">
      <a:buFont typeface="Cytiva Aktiv"/>
      <a:buChar char="•"/>
      <a:defRPr sz="1200" kern="1200">
        <a:solidFill>
          <a:schemeClr val="tx1"/>
        </a:solidFill>
        <a:latin typeface="+mn-lt"/>
        <a:ea typeface="+mn-ea"/>
        <a:cs typeface="+mn-cs"/>
      </a:defRPr>
    </a:lvl8pPr>
    <a:lvl9pPr marL="3829050" indent="-171450" algn="l" defTabSz="914400" rtl="0" eaLnBrk="1" latinLnBrk="0" hangingPunct="1">
      <a:buFont typeface="Cytiva Aktiv"/>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EC1D3-87DA-DF4A-B154-C559FEC92085}" type="slidenum">
              <a:rPr lang="en-US" smtClean="0"/>
              <a:t>3</a:t>
            </a:fld>
            <a:endParaRPr lang="en-US"/>
          </a:p>
        </p:txBody>
      </p:sp>
    </p:spTree>
    <p:extLst>
      <p:ext uri="{BB962C8B-B14F-4D97-AF65-F5344CB8AC3E}">
        <p14:creationId xmlns:p14="http://schemas.microsoft.com/office/powerpoint/2010/main" val="1755090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r>
              <a:rPr lang="en-GB" dirty="0"/>
              <a:t>So this is what the Accelerator documentation </a:t>
            </a:r>
            <a:r>
              <a:rPr lang="en-GB" dirty="0" err="1"/>
              <a:t>center</a:t>
            </a:r>
            <a:r>
              <a:rPr lang="en-GB" dirty="0"/>
              <a:t>  looks like, note here there are two modules available named ‘documents’ and ‘drawings’</a:t>
            </a:r>
          </a:p>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endParaRPr lang="en-GB" dirty="0"/>
          </a:p>
          <a:p>
            <a:r>
              <a:rPr lang="en-GB" dirty="0"/>
              <a:t>In the document module, there are several search categories on the left hand side which are used to locate specific documents. Once a search filter has been entered, you can view the document name and view/download the document on the right hand side as applicable. </a:t>
            </a:r>
          </a:p>
          <a:p>
            <a:endParaRPr lang="en-GB" sz="1200" b="1" dirty="0">
              <a:solidFill>
                <a:schemeClr val="bg1"/>
              </a:solidFill>
            </a:endParaRPr>
          </a:p>
          <a:p>
            <a:r>
              <a:rPr lang="en-GB" sz="1200" b="1" dirty="0">
                <a:solidFill>
                  <a:schemeClr val="bg1"/>
                </a:solidFill>
              </a:rPr>
              <a:t>A full list of document types can be found on the Accelerator documentation </a:t>
            </a:r>
            <a:r>
              <a:rPr lang="en-GB" sz="1200" b="1" dirty="0" err="1">
                <a:solidFill>
                  <a:schemeClr val="bg1"/>
                </a:solidFill>
              </a:rPr>
              <a:t>center</a:t>
            </a:r>
            <a:r>
              <a:rPr lang="en-GB" sz="1200" b="1" dirty="0">
                <a:solidFill>
                  <a:schemeClr val="bg1"/>
                </a:solidFill>
              </a:rPr>
              <a:t>  help page which will help searching for specific document types. </a:t>
            </a:r>
            <a:endParaRPr lang="en-GB" dirty="0"/>
          </a:p>
        </p:txBody>
      </p:sp>
      <p:sp>
        <p:nvSpPr>
          <p:cNvPr id="4" name="Slide Number Placeholder 3"/>
          <p:cNvSpPr>
            <a:spLocks noGrp="1"/>
          </p:cNvSpPr>
          <p:nvPr>
            <p:ph type="sldNum" sz="quarter" idx="5"/>
          </p:nvPr>
        </p:nvSpPr>
        <p:spPr/>
        <p:txBody>
          <a:bodyPr/>
          <a:lstStyle/>
          <a:p>
            <a:fld id="{59CEC1D3-87DA-DF4A-B154-C559FEC92085}" type="slidenum">
              <a:rPr lang="en-US" smtClean="0"/>
              <a:t>26</a:t>
            </a:fld>
            <a:endParaRPr lang="en-US"/>
          </a:p>
        </p:txBody>
      </p:sp>
    </p:spTree>
    <p:extLst>
      <p:ext uri="{BB962C8B-B14F-4D97-AF65-F5344CB8AC3E}">
        <p14:creationId xmlns:p14="http://schemas.microsoft.com/office/powerpoint/2010/main" val="307771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Nothing has changed for this process, except ‘Request’ option is now visible against third party documents also. </a:t>
            </a:r>
          </a:p>
        </p:txBody>
      </p:sp>
      <p:sp>
        <p:nvSpPr>
          <p:cNvPr id="4" name="Slide Number Placeholder 3"/>
          <p:cNvSpPr>
            <a:spLocks noGrp="1"/>
          </p:cNvSpPr>
          <p:nvPr>
            <p:ph type="sldNum" sz="quarter" idx="5"/>
          </p:nvPr>
        </p:nvSpPr>
        <p:spPr/>
        <p:txBody>
          <a:bodyPr/>
          <a:lstStyle/>
          <a:p>
            <a:fld id="{59CEC1D3-87DA-DF4A-B154-C559FEC92085}" type="slidenum">
              <a:rPr lang="en-US" smtClean="0"/>
              <a:t>29</a:t>
            </a:fld>
            <a:endParaRPr lang="en-US"/>
          </a:p>
        </p:txBody>
      </p:sp>
    </p:spTree>
    <p:extLst>
      <p:ext uri="{BB962C8B-B14F-4D97-AF65-F5344CB8AC3E}">
        <p14:creationId xmlns:p14="http://schemas.microsoft.com/office/powerpoint/2010/main" val="300490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r>
              <a:rPr lang="en-GB" b="0" dirty="0"/>
              <a:t>For issues with documentation, customers or internal users can use the ALERT function within the Accelerator documentation </a:t>
            </a:r>
            <a:r>
              <a:rPr lang="en-GB" b="0" dirty="0" err="1"/>
              <a:t>center</a:t>
            </a:r>
            <a:r>
              <a:rPr lang="en-GB" b="0" dirty="0"/>
              <a:t>.  or email Regulatory Document Control team directly. The email address is at the bottom of the screen here. </a:t>
            </a:r>
          </a:p>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endParaRPr lang="en-GB" b="0" dirty="0"/>
          </a:p>
          <a:p>
            <a:pPr marL="171450" marR="0" lvl="0" indent="-171450" algn="l" defTabSz="914400" rtl="0" eaLnBrk="1" fontAlgn="auto" latinLnBrk="0" hangingPunct="1">
              <a:lnSpc>
                <a:spcPct val="100000"/>
              </a:lnSpc>
              <a:spcBef>
                <a:spcPts val="0"/>
              </a:spcBef>
              <a:spcAft>
                <a:spcPts val="0"/>
              </a:spcAft>
              <a:buClrTx/>
              <a:buSzTx/>
              <a:buFont typeface="Cytiva Aktiv"/>
              <a:buChar char="•"/>
              <a:tabLst/>
              <a:defRPr/>
            </a:pPr>
            <a:r>
              <a:rPr lang="en-GB" b="0" dirty="0"/>
              <a:t>To submit an alert, select ‘alert’ against the required documentation, enter your query and the team will get back to you within 3 days. </a:t>
            </a:r>
          </a:p>
          <a:p>
            <a:endParaRPr lang="en-GB" dirty="0"/>
          </a:p>
          <a:p>
            <a:endParaRPr lang="en-GB" dirty="0"/>
          </a:p>
        </p:txBody>
      </p:sp>
      <p:sp>
        <p:nvSpPr>
          <p:cNvPr id="4" name="Slide Number Placeholder 3"/>
          <p:cNvSpPr>
            <a:spLocks noGrp="1"/>
          </p:cNvSpPr>
          <p:nvPr>
            <p:ph type="sldNum" sz="quarter" idx="5"/>
          </p:nvPr>
        </p:nvSpPr>
        <p:spPr/>
        <p:txBody>
          <a:bodyPr/>
          <a:lstStyle/>
          <a:p>
            <a:fld id="{59CEC1D3-87DA-DF4A-B154-C559FEC92085}" type="slidenum">
              <a:rPr lang="en-US" smtClean="0"/>
              <a:t>30</a:t>
            </a:fld>
            <a:endParaRPr lang="en-US"/>
          </a:p>
        </p:txBody>
      </p:sp>
    </p:spTree>
    <p:extLst>
      <p:ext uri="{BB962C8B-B14F-4D97-AF65-F5344CB8AC3E}">
        <p14:creationId xmlns:p14="http://schemas.microsoft.com/office/powerpoint/2010/main" val="1246594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EC1D3-87DA-DF4A-B154-C559FEC92085}" type="slidenum">
              <a:rPr lang="en-US" smtClean="0"/>
              <a:t>32</a:t>
            </a:fld>
            <a:endParaRPr lang="en-US"/>
          </a:p>
        </p:txBody>
      </p:sp>
    </p:spTree>
    <p:extLst>
      <p:ext uri="{BB962C8B-B14F-4D97-AF65-F5344CB8AC3E}">
        <p14:creationId xmlns:p14="http://schemas.microsoft.com/office/powerpoint/2010/main" val="299864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One final way customers can access documentation is via the regulatory document tab. </a:t>
            </a:r>
          </a:p>
        </p:txBody>
      </p:sp>
      <p:sp>
        <p:nvSpPr>
          <p:cNvPr id="4" name="Slide Number Placeholder 3"/>
          <p:cNvSpPr>
            <a:spLocks noGrp="1"/>
          </p:cNvSpPr>
          <p:nvPr>
            <p:ph type="sldNum" sz="quarter" idx="5"/>
          </p:nvPr>
        </p:nvSpPr>
        <p:spPr/>
        <p:txBody>
          <a:bodyPr/>
          <a:lstStyle/>
          <a:p>
            <a:fld id="{59CEC1D3-87DA-DF4A-B154-C559FEC92085}" type="slidenum">
              <a:rPr lang="en-US" smtClean="0"/>
              <a:t>35</a:t>
            </a:fld>
            <a:endParaRPr lang="en-US"/>
          </a:p>
        </p:txBody>
      </p:sp>
    </p:spTree>
    <p:extLst>
      <p:ext uri="{BB962C8B-B14F-4D97-AF65-F5344CB8AC3E}">
        <p14:creationId xmlns:p14="http://schemas.microsoft.com/office/powerpoint/2010/main" val="332605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5F6B0-5AFB-4D99-AE70-E778651B2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21AD3-F147-5116-5F1F-D508DFDC13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74725-3B2B-B640-BF01-07904480EB0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62286DD-E07F-CA52-AC72-3945A6277584}"/>
              </a:ext>
            </a:extLst>
          </p:cNvPr>
          <p:cNvSpPr>
            <a:spLocks noGrp="1"/>
          </p:cNvSpPr>
          <p:nvPr>
            <p:ph type="sldNum" sz="quarter" idx="5"/>
          </p:nvPr>
        </p:nvSpPr>
        <p:spPr/>
        <p:txBody>
          <a:bodyPr/>
          <a:lstStyle/>
          <a:p>
            <a:fld id="{59CEC1D3-87DA-DF4A-B154-C559FEC92085}" type="slidenum">
              <a:rPr lang="en-US" smtClean="0"/>
              <a:t>36</a:t>
            </a:fld>
            <a:endParaRPr lang="en-US"/>
          </a:p>
        </p:txBody>
      </p:sp>
    </p:spTree>
    <p:extLst>
      <p:ext uri="{BB962C8B-B14F-4D97-AF65-F5344CB8AC3E}">
        <p14:creationId xmlns:p14="http://schemas.microsoft.com/office/powerpoint/2010/main" val="805020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EC1D3-87DA-DF4A-B154-C559FEC92085}" type="slidenum">
              <a:rPr lang="en-US" smtClean="0"/>
              <a:t>37</a:t>
            </a:fld>
            <a:endParaRPr lang="en-US"/>
          </a:p>
        </p:txBody>
      </p:sp>
    </p:spTree>
    <p:extLst>
      <p:ext uri="{BB962C8B-B14F-4D97-AF65-F5344CB8AC3E}">
        <p14:creationId xmlns:p14="http://schemas.microsoft.com/office/powerpoint/2010/main" val="55147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D63B2-FD94-047A-075D-AA2BB32C2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AF1CBE-9FFF-2BB4-D891-32F752056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F7A62-84F3-8CCC-8F5E-B2621CC99586}"/>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F86E89A8-8E49-D88F-EBA5-8E23E9FA914C}"/>
              </a:ext>
            </a:extLst>
          </p:cNvPr>
          <p:cNvSpPr>
            <a:spLocks noGrp="1"/>
          </p:cNvSpPr>
          <p:nvPr>
            <p:ph type="sldNum" sz="quarter" idx="5"/>
          </p:nvPr>
        </p:nvSpPr>
        <p:spPr/>
        <p:txBody>
          <a:bodyPr/>
          <a:lstStyle/>
          <a:p>
            <a:fld id="{59CEC1D3-87DA-DF4A-B154-C559FEC92085}" type="slidenum">
              <a:rPr lang="en-US" smtClean="0"/>
              <a:t>7</a:t>
            </a:fld>
            <a:endParaRPr lang="en-US"/>
          </a:p>
        </p:txBody>
      </p:sp>
    </p:spTree>
    <p:extLst>
      <p:ext uri="{BB962C8B-B14F-4D97-AF65-F5344CB8AC3E}">
        <p14:creationId xmlns:p14="http://schemas.microsoft.com/office/powerpoint/2010/main" val="359319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EC1D3-87DA-DF4A-B154-C559FEC92085}" type="slidenum">
              <a:rPr lang="en-US" smtClean="0"/>
              <a:t>9</a:t>
            </a:fld>
            <a:endParaRPr lang="en-US"/>
          </a:p>
        </p:txBody>
      </p:sp>
    </p:spTree>
    <p:extLst>
      <p:ext uri="{BB962C8B-B14F-4D97-AF65-F5344CB8AC3E}">
        <p14:creationId xmlns:p14="http://schemas.microsoft.com/office/powerpoint/2010/main" val="1766514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CAEEE-35CD-164B-4946-23E773C9D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263BC-E85A-6201-294E-F1588C5BF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B26A4-97F7-44A2-58A2-6B2BAAF427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23DC4B-B983-C329-50E4-B524F9B4FC19}"/>
              </a:ext>
            </a:extLst>
          </p:cNvPr>
          <p:cNvSpPr>
            <a:spLocks noGrp="1"/>
          </p:cNvSpPr>
          <p:nvPr>
            <p:ph type="sldNum" sz="quarter" idx="5"/>
          </p:nvPr>
        </p:nvSpPr>
        <p:spPr/>
        <p:txBody>
          <a:bodyPr/>
          <a:lstStyle/>
          <a:p>
            <a:fld id="{59CEC1D3-87DA-DF4A-B154-C559FEC92085}" type="slidenum">
              <a:rPr lang="en-US" smtClean="0"/>
              <a:t>10</a:t>
            </a:fld>
            <a:endParaRPr lang="en-US"/>
          </a:p>
        </p:txBody>
      </p:sp>
    </p:spTree>
    <p:extLst>
      <p:ext uri="{BB962C8B-B14F-4D97-AF65-F5344CB8AC3E}">
        <p14:creationId xmlns:p14="http://schemas.microsoft.com/office/powerpoint/2010/main" val="170197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BF03-77CD-7DA7-0A70-836C53CA1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54CC9-2E69-99BD-83B7-9346770A3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9342E1-3B6A-83A5-C03F-D7A2A9C7F7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67EF53-70CE-63F4-6D58-D689735FA7EF}"/>
              </a:ext>
            </a:extLst>
          </p:cNvPr>
          <p:cNvSpPr>
            <a:spLocks noGrp="1"/>
          </p:cNvSpPr>
          <p:nvPr>
            <p:ph type="sldNum" sz="quarter" idx="5"/>
          </p:nvPr>
        </p:nvSpPr>
        <p:spPr/>
        <p:txBody>
          <a:bodyPr/>
          <a:lstStyle/>
          <a:p>
            <a:fld id="{59CEC1D3-87DA-DF4A-B154-C559FEC92085}" type="slidenum">
              <a:rPr lang="en-US" smtClean="0"/>
              <a:t>11</a:t>
            </a:fld>
            <a:endParaRPr lang="en-US"/>
          </a:p>
        </p:txBody>
      </p:sp>
    </p:spTree>
    <p:extLst>
      <p:ext uri="{BB962C8B-B14F-4D97-AF65-F5344CB8AC3E}">
        <p14:creationId xmlns:p14="http://schemas.microsoft.com/office/powerpoint/2010/main" val="160801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EC1D3-87DA-DF4A-B154-C559FEC92085}" type="slidenum">
              <a:rPr lang="en-US" smtClean="0"/>
              <a:t>15</a:t>
            </a:fld>
            <a:endParaRPr lang="en-US"/>
          </a:p>
        </p:txBody>
      </p:sp>
    </p:spTree>
    <p:extLst>
      <p:ext uri="{BB962C8B-B14F-4D97-AF65-F5344CB8AC3E}">
        <p14:creationId xmlns:p14="http://schemas.microsoft.com/office/powerpoint/2010/main" val="181967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custom </a:t>
            </a:r>
            <a:r>
              <a:rPr lang="en-US" dirty="0" err="1"/>
              <a:t>CCNs</a:t>
            </a:r>
            <a:r>
              <a:rPr lang="en-US" dirty="0"/>
              <a:t> here.  Include custom </a:t>
            </a:r>
            <a:r>
              <a:rPr lang="en-US" dirty="0" err="1"/>
              <a:t>Hyclone</a:t>
            </a:r>
            <a:r>
              <a:rPr lang="en-US" dirty="0"/>
              <a:t> @changenotice@cytiva.com</a:t>
            </a:r>
          </a:p>
        </p:txBody>
      </p:sp>
      <p:sp>
        <p:nvSpPr>
          <p:cNvPr id="4" name="Slide Number Placeholder 3"/>
          <p:cNvSpPr>
            <a:spLocks noGrp="1"/>
          </p:cNvSpPr>
          <p:nvPr>
            <p:ph type="sldNum" sz="quarter" idx="5"/>
          </p:nvPr>
        </p:nvSpPr>
        <p:spPr/>
        <p:txBody>
          <a:bodyPr/>
          <a:lstStyle/>
          <a:p>
            <a:fld id="{59CEC1D3-87DA-DF4A-B154-C559FEC92085}" type="slidenum">
              <a:rPr lang="en-US" smtClean="0"/>
              <a:t>16</a:t>
            </a:fld>
            <a:endParaRPr lang="en-US"/>
          </a:p>
        </p:txBody>
      </p:sp>
    </p:spTree>
    <p:extLst>
      <p:ext uri="{BB962C8B-B14F-4D97-AF65-F5344CB8AC3E}">
        <p14:creationId xmlns:p14="http://schemas.microsoft.com/office/powerpoint/2010/main" val="371188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EC1D3-87DA-DF4A-B154-C559FEC92085}" type="slidenum">
              <a:rPr lang="en-US" smtClean="0"/>
              <a:t>21</a:t>
            </a:fld>
            <a:endParaRPr lang="en-US"/>
          </a:p>
        </p:txBody>
      </p:sp>
    </p:spTree>
    <p:extLst>
      <p:ext uri="{BB962C8B-B14F-4D97-AF65-F5344CB8AC3E}">
        <p14:creationId xmlns:p14="http://schemas.microsoft.com/office/powerpoint/2010/main" val="169385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CEC1D3-87DA-DF4A-B154-C559FEC92085}" type="slidenum">
              <a:rPr lang="en-US" smtClean="0"/>
              <a:t>24</a:t>
            </a:fld>
            <a:endParaRPr lang="en-US"/>
          </a:p>
        </p:txBody>
      </p:sp>
    </p:spTree>
    <p:extLst>
      <p:ext uri="{BB962C8B-B14F-4D97-AF65-F5344CB8AC3E}">
        <p14:creationId xmlns:p14="http://schemas.microsoft.com/office/powerpoint/2010/main" val="1573360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linkedin.com/company/cytiva" TargetMode="External"/><Relationship Id="rId2" Type="http://schemas.openxmlformats.org/officeDocument/2006/relationships/hyperlink" Target="https://www.facebook.com/cytiva" TargetMode="External"/><Relationship Id="rId1" Type="http://schemas.openxmlformats.org/officeDocument/2006/relationships/slideMaster" Target="../slideMasters/slideMaster1.xml"/><Relationship Id="rId5" Type="http://schemas.openxmlformats.org/officeDocument/2006/relationships/hyperlink" Target="https://www.youtube.com/c/cytiva" TargetMode="External"/><Relationship Id="rId4" Type="http://schemas.openxmlformats.org/officeDocument/2006/relationships/hyperlink" Target="https://www.instagram.com/cytiva" TargetMode="External"/></Relationships>
</file>

<file path=ppt/slideLayouts/_rels/slideLayout39.xml.rels><?xml version="1.0" encoding="UTF-8" standalone="yes"?>
<Relationships xmlns="http://schemas.openxmlformats.org/package/2006/relationships"><Relationship Id="rId3" Type="http://schemas.openxmlformats.org/officeDocument/2006/relationships/hyperlink" Target="https://www.linkedin.com/company/cytiva" TargetMode="External"/><Relationship Id="rId2" Type="http://schemas.openxmlformats.org/officeDocument/2006/relationships/hyperlink" Target="https://www.facebook.com/cytiva" TargetMode="External"/><Relationship Id="rId1" Type="http://schemas.openxmlformats.org/officeDocument/2006/relationships/slideMaster" Target="../slideMasters/slideMaster1.xml"/><Relationship Id="rId5" Type="http://schemas.openxmlformats.org/officeDocument/2006/relationships/hyperlink" Target="https://www.youtube.com/c/cytiva" TargetMode="External"/><Relationship Id="rId4" Type="http://schemas.openxmlformats.org/officeDocument/2006/relationships/hyperlink" Target="https://www.instagram.com/cytiva"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facebook.com/cytiva" TargetMode="External"/><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hyperlink" Target="https://www.youtube.com/c/cytiva" TargetMode="External"/><Relationship Id="rId5" Type="http://schemas.openxmlformats.org/officeDocument/2006/relationships/hyperlink" Target="https://www.instagram.com/cytiva" TargetMode="External"/><Relationship Id="rId4" Type="http://schemas.openxmlformats.org/officeDocument/2006/relationships/hyperlink" Target="https://www.linkedin.com/company/cytiva" TargetMode="Externa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DB2E8D-5753-A7AF-D537-7B176CA5234B}"/>
              </a:ext>
            </a:extLst>
          </p:cNvPr>
          <p:cNvPicPr>
            <a:picLocks noChangeAspect="1"/>
          </p:cNvPicPr>
          <p:nvPr userDrawn="1"/>
        </p:nvPicPr>
        <p:blipFill>
          <a:blip r:embed="rId2"/>
          <a:stretch>
            <a:fillRect/>
          </a:stretch>
        </p:blipFill>
        <p:spPr>
          <a:xfrm>
            <a:off x="11104307" y="5733211"/>
            <a:ext cx="557496" cy="723673"/>
          </a:xfrm>
          <a:prstGeom prst="rect">
            <a:avLst/>
          </a:prstGeom>
        </p:spPr>
      </p:pic>
      <p:pic>
        <p:nvPicPr>
          <p:cNvPr id="8" name="Cytiva" descr="Cytiva">
            <a:extLst>
              <a:ext uri="{FF2B5EF4-FFF2-40B4-BE49-F238E27FC236}">
                <a16:creationId xmlns:a16="http://schemas.microsoft.com/office/drawing/2014/main" id="{4735DB9B-F404-744A-A68D-7EBD317504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7277946" cy="2235855"/>
          </a:xfrm>
        </p:spPr>
        <p:txBody>
          <a:bodyPr anchor="b"/>
          <a:lstStyle>
            <a:lvl1pPr algn="l">
              <a:lnSpc>
                <a:spcPct val="85000"/>
              </a:lnSpc>
              <a:defRPr sz="6600" b="1">
                <a:solidFill>
                  <a:schemeClr val="tx2"/>
                </a:solidFill>
              </a:defRPr>
            </a:lvl1pPr>
          </a:lstStyle>
          <a:p>
            <a:r>
              <a:rPr lang="en-US" dirty="0"/>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7277946" cy="638892"/>
          </a:xfrm>
        </p:spPr>
        <p:txBody>
          <a:bodyPr>
            <a:noAutofit/>
          </a:bodyPr>
          <a:lstStyle>
            <a:lvl1pPr marL="0" indent="0" algn="l">
              <a:spcBef>
                <a:spcPts val="0"/>
              </a:spcBef>
              <a:buNone/>
              <a:defRPr sz="2000" b="1">
                <a:solidFill>
                  <a:schemeClr val="tx2"/>
                </a:solidFill>
              </a:defRPr>
            </a:lvl1pPr>
            <a:lvl2pPr marL="0" indent="0" algn="l">
              <a:spcBef>
                <a:spcPts val="0"/>
              </a:spcBef>
              <a:buNone/>
              <a:defRPr sz="2000" b="1">
                <a:solidFill>
                  <a:schemeClr val="tx2"/>
                </a:solidFill>
              </a:defRPr>
            </a:lvl2pPr>
            <a:lvl3pPr marL="0" indent="0" algn="l">
              <a:spcBef>
                <a:spcPts val="0"/>
              </a:spcBef>
              <a:buNone/>
              <a:defRPr sz="2000" b="1">
                <a:solidFill>
                  <a:schemeClr val="tx2"/>
                </a:solidFill>
              </a:defRPr>
            </a:lvl3pPr>
            <a:lvl4pPr marL="0" indent="0" algn="l">
              <a:spcBef>
                <a:spcPts val="0"/>
              </a:spcBef>
              <a:buNone/>
              <a:defRPr sz="2000" b="1">
                <a:solidFill>
                  <a:schemeClr val="tx2"/>
                </a:solidFill>
              </a:defRPr>
            </a:lvl4pPr>
            <a:lvl5pPr marL="0" indent="0" algn="l">
              <a:spcBef>
                <a:spcPts val="0"/>
              </a:spcBef>
              <a:buNone/>
              <a:defRPr sz="2000" b="1">
                <a:solidFill>
                  <a:schemeClr val="tx2"/>
                </a:solidFill>
              </a:defRPr>
            </a:lvl5pPr>
            <a:lvl6pPr marL="0" indent="0" algn="l">
              <a:spcBef>
                <a:spcPts val="0"/>
              </a:spcBef>
              <a:buNone/>
              <a:defRPr sz="2000" b="1">
                <a:solidFill>
                  <a:schemeClr val="tx2"/>
                </a:solidFill>
              </a:defRPr>
            </a:lvl6pPr>
            <a:lvl7pPr marL="0" indent="0" algn="l">
              <a:spcBef>
                <a:spcPts val="0"/>
              </a:spcBef>
              <a:buNone/>
              <a:defRPr sz="2000" b="1">
                <a:solidFill>
                  <a:schemeClr val="tx2"/>
                </a:solidFill>
              </a:defRPr>
            </a:lvl7pPr>
            <a:lvl8pPr marL="0" indent="0" algn="l">
              <a:spcBef>
                <a:spcPts val="0"/>
              </a:spcBef>
              <a:buNone/>
              <a:defRPr sz="2000" b="1">
                <a:solidFill>
                  <a:schemeClr val="tx2"/>
                </a:solidFill>
              </a:defRPr>
            </a:lvl8pPr>
            <a:lvl9pPr marL="0" indent="0" algn="l">
              <a:spcBef>
                <a:spcPts val="0"/>
              </a:spcBef>
              <a:buNone/>
              <a:defRPr sz="2000" b="1">
                <a:solidFill>
                  <a:schemeClr val="tx2"/>
                </a:solidFill>
              </a:defRPr>
            </a:lvl9pPr>
          </a:lstStyle>
          <a:p>
            <a:r>
              <a:rPr lang="en-US" dirty="0"/>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60"/>
            <a:ext cx="7277946" cy="914400"/>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dirty="0"/>
              <a:t>[Prepared for </a:t>
            </a:r>
            <a:r>
              <a:rPr lang="en-US" dirty="0" err="1"/>
              <a:t>Firstname</a:t>
            </a:r>
            <a:r>
              <a:rPr lang="en-US" dirty="0"/>
              <a:t> Lastname]</a:t>
            </a:r>
            <a:br>
              <a:rPr lang="en-US" dirty="0"/>
            </a:br>
            <a:r>
              <a:rPr lang="en-US" dirty="0"/>
              <a:t>[Day Month, Year]</a:t>
            </a:r>
          </a:p>
        </p:txBody>
      </p:sp>
    </p:spTree>
    <p:extLst>
      <p:ext uri="{BB962C8B-B14F-4D97-AF65-F5344CB8AC3E}">
        <p14:creationId xmlns:p14="http://schemas.microsoft.com/office/powerpoint/2010/main" val="40307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3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6556-4C57-410A-93E9-914A78F61F03}"/>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F355FF1-9587-4D98-8460-E1E96AB7B1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F27F764F-7565-7B07-5D8D-DBD9AAAF5F91}"/>
              </a:ext>
            </a:extLst>
          </p:cNvPr>
          <p:cNvSpPr txBox="1"/>
          <p:nvPr userDrawn="1"/>
        </p:nvSpPr>
        <p:spPr>
          <a:xfrm>
            <a:off x="7205730" y="264017"/>
            <a:ext cx="4432041" cy="2202287"/>
          </a:xfrm>
          <a:prstGeom prst="rect">
            <a:avLst/>
          </a:prstGeom>
          <a:noFill/>
        </p:spPr>
        <p:txBody>
          <a:bodyPr wrap="square" lIns="46800" tIns="46800" rIns="46800" bIns="46800" rtlCol="0">
            <a:normAutofit/>
          </a:bodyPr>
          <a:lstStyle/>
          <a:p>
            <a:pPr marL="0" indent="0">
              <a:lnSpc>
                <a:spcPct val="100000"/>
              </a:lnSpc>
              <a:spcBef>
                <a:spcPts val="1200"/>
              </a:spcBef>
              <a:buSzPct val="100000"/>
              <a:buFontTx/>
              <a:buNone/>
            </a:pPr>
            <a:endParaRPr lang="en-SE" sz="2000"/>
          </a:p>
        </p:txBody>
      </p:sp>
    </p:spTree>
    <p:extLst>
      <p:ext uri="{BB962C8B-B14F-4D97-AF65-F5344CB8AC3E}">
        <p14:creationId xmlns:p14="http://schemas.microsoft.com/office/powerpoint/2010/main" val="33152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takeawa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6556-4C57-410A-93E9-914A78F61F03}"/>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5F355FF1-9587-4D98-8460-E1E96AB7B1CF}"/>
              </a:ext>
            </a:extLst>
          </p:cNvPr>
          <p:cNvSpPr>
            <a:spLocks noGrp="1"/>
          </p:cNvSpPr>
          <p:nvPr>
            <p:ph idx="1"/>
          </p:nvPr>
        </p:nvSpPr>
        <p:spPr>
          <a:xfrm>
            <a:off x="548640" y="1828799"/>
            <a:ext cx="11093450" cy="33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7BBCB982-502A-FE48-BFC9-3A71BCDA5E95}"/>
              </a:ext>
            </a:extLst>
          </p:cNvPr>
          <p:cNvSpPr>
            <a:spLocks noGrp="1"/>
          </p:cNvSpPr>
          <p:nvPr>
            <p:ph type="body" sz="quarter" idx="10" hasCustomPrompt="1"/>
          </p:nvPr>
        </p:nvSpPr>
        <p:spPr>
          <a:xfrm>
            <a:off x="548639" y="5303519"/>
            <a:ext cx="11089131" cy="777240"/>
          </a:xfrm>
          <a:solidFill>
            <a:srgbClr val="E8E8E8"/>
          </a:solidFill>
        </p:spPr>
        <p:txBody>
          <a:bodyPr lIns="91440" tIns="91440" rIns="91440" bIns="91440" anchor="ctr" anchorCtr="0"/>
          <a:lstStyle>
            <a:lvl1pPr marL="0" indent="0" algn="ctr">
              <a:spcBef>
                <a:spcPts val="0"/>
              </a:spcBef>
              <a:buNone/>
              <a:defRPr b="1"/>
            </a:lvl1pPr>
            <a:lvl2pPr marL="0" indent="0" algn="ctr">
              <a:spcBef>
                <a:spcPts val="0"/>
              </a:spcBef>
              <a:buNone/>
              <a:defRPr b="1"/>
            </a:lvl2pPr>
            <a:lvl3pPr marL="0" indent="0" algn="ctr">
              <a:spcBef>
                <a:spcPts val="0"/>
              </a:spcBef>
              <a:buNone/>
              <a:defRPr b="1"/>
            </a:lvl3pPr>
            <a:lvl4pPr marL="0" indent="0" algn="ctr">
              <a:spcBef>
                <a:spcPts val="0"/>
              </a:spcBef>
              <a:buNone/>
              <a:defRPr b="1"/>
            </a:lvl4pPr>
            <a:lvl5pPr marL="0" indent="0" algn="ctr">
              <a:spcBef>
                <a:spcPts val="0"/>
              </a:spcBef>
              <a:buNone/>
              <a:defRPr b="1"/>
            </a:lvl5pPr>
            <a:lvl6pPr marL="0" indent="0" algn="ctr">
              <a:spcBef>
                <a:spcPts val="0"/>
              </a:spcBef>
              <a:buNone/>
              <a:defRPr b="1"/>
            </a:lvl6pPr>
            <a:lvl7pPr marL="0" indent="0" algn="ctr">
              <a:spcBef>
                <a:spcPts val="0"/>
              </a:spcBef>
              <a:buNone/>
              <a:defRPr b="1"/>
            </a:lvl7pPr>
            <a:lvl8pPr marL="0" indent="0" algn="ctr">
              <a:spcBef>
                <a:spcPts val="0"/>
              </a:spcBef>
              <a:buNone/>
              <a:defRPr b="1"/>
            </a:lvl8pPr>
            <a:lvl9pPr marL="0" indent="0" algn="ctr">
              <a:spcBef>
                <a:spcPts val="0"/>
              </a:spcBef>
              <a:buNone/>
              <a:defRPr b="1"/>
            </a:lvl9pPr>
          </a:lstStyle>
          <a:p>
            <a:pPr lvl="0"/>
            <a:r>
              <a:rPr lang="en-US" dirty="0"/>
              <a:t>[Takeaway]</a:t>
            </a:r>
          </a:p>
        </p:txBody>
      </p:sp>
    </p:spTree>
    <p:extLst>
      <p:ext uri="{BB962C8B-B14F-4D97-AF65-F5344CB8AC3E}">
        <p14:creationId xmlns:p14="http://schemas.microsoft.com/office/powerpoint/2010/main" val="40294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9" y="1825625"/>
            <a:ext cx="5365752"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6280150" y="1825625"/>
            <a:ext cx="5357621" cy="425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150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4" userDrawn="1">
          <p15:clr>
            <a:srgbClr val="FBAE40"/>
          </p15:clr>
        </p15:guide>
        <p15:guide id="2" pos="395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4363719"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C3ED2431-C416-F94C-9F60-A4C359D95A72}"/>
              </a:ext>
            </a:extLst>
          </p:cNvPr>
          <p:cNvSpPr>
            <a:spLocks noGrp="1"/>
          </p:cNvSpPr>
          <p:nvPr>
            <p:ph sz="quarter" idx="13"/>
          </p:nvPr>
        </p:nvSpPr>
        <p:spPr>
          <a:xfrm>
            <a:off x="8181339"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276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22" userDrawn="1">
          <p15:clr>
            <a:srgbClr val="FBAE40"/>
          </p15:clr>
        </p15:guide>
        <p15:guide id="2" pos="2748" userDrawn="1">
          <p15:clr>
            <a:srgbClr val="FBAE40"/>
          </p15:clr>
        </p15:guide>
        <p15:guide id="3" pos="4928" userDrawn="1">
          <p15:clr>
            <a:srgbClr val="FBAE40"/>
          </p15:clr>
        </p15:guide>
        <p15:guide id="4" pos="515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3411218"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4">
            <a:extLst>
              <a:ext uri="{FF2B5EF4-FFF2-40B4-BE49-F238E27FC236}">
                <a16:creationId xmlns:a16="http://schemas.microsoft.com/office/drawing/2014/main" id="{C3ED2431-C416-F94C-9F60-A4C359D95A72}"/>
              </a:ext>
            </a:extLst>
          </p:cNvPr>
          <p:cNvSpPr>
            <a:spLocks noGrp="1"/>
          </p:cNvSpPr>
          <p:nvPr>
            <p:ph sz="quarter" idx="13"/>
          </p:nvPr>
        </p:nvSpPr>
        <p:spPr>
          <a:xfrm>
            <a:off x="6276338"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5">
            <a:extLst>
              <a:ext uri="{FF2B5EF4-FFF2-40B4-BE49-F238E27FC236}">
                <a16:creationId xmlns:a16="http://schemas.microsoft.com/office/drawing/2014/main" id="{729E2439-DB57-2940-B1D8-BC656DE28A5C}"/>
              </a:ext>
            </a:extLst>
          </p:cNvPr>
          <p:cNvSpPr>
            <a:spLocks noGrp="1"/>
          </p:cNvSpPr>
          <p:nvPr>
            <p:ph sz="quarter" idx="14"/>
          </p:nvPr>
        </p:nvSpPr>
        <p:spPr>
          <a:xfrm>
            <a:off x="9141459" y="1828800"/>
            <a:ext cx="2496312" cy="4251960"/>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213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18" userDrawn="1">
          <p15:clr>
            <a:srgbClr val="FBAE40"/>
          </p15:clr>
        </p15:guide>
        <p15:guide id="2" pos="2148" userDrawn="1">
          <p15:clr>
            <a:srgbClr val="FBAE40"/>
          </p15:clr>
        </p15:guide>
        <p15:guide id="3" pos="3722" userDrawn="1">
          <p15:clr>
            <a:srgbClr val="FBAE40"/>
          </p15:clr>
        </p15:guide>
        <p15:guide id="4" pos="3952" userDrawn="1">
          <p15:clr>
            <a:srgbClr val="FBAE40"/>
          </p15:clr>
        </p15:guide>
        <p15:guide id="5" pos="5528" userDrawn="1">
          <p15:clr>
            <a:srgbClr val="FBAE40"/>
          </p15:clr>
        </p15:guide>
        <p15:guide id="6" pos="575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2836670"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11" name="Content Placeholder 4">
            <a:extLst>
              <a:ext uri="{FF2B5EF4-FFF2-40B4-BE49-F238E27FC236}">
                <a16:creationId xmlns:a16="http://schemas.microsoft.com/office/drawing/2014/main" id="{C3ED2431-C416-F94C-9F60-A4C359D95A72}"/>
              </a:ext>
            </a:extLst>
          </p:cNvPr>
          <p:cNvSpPr>
            <a:spLocks noGrp="1"/>
          </p:cNvSpPr>
          <p:nvPr>
            <p:ph sz="quarter" idx="13"/>
          </p:nvPr>
        </p:nvSpPr>
        <p:spPr>
          <a:xfrm>
            <a:off x="5127242"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13" name="Content Placeholder 5">
            <a:extLst>
              <a:ext uri="{FF2B5EF4-FFF2-40B4-BE49-F238E27FC236}">
                <a16:creationId xmlns:a16="http://schemas.microsoft.com/office/drawing/2014/main" id="{729E2439-DB57-2940-B1D8-BC656DE28A5C}"/>
              </a:ext>
            </a:extLst>
          </p:cNvPr>
          <p:cNvSpPr>
            <a:spLocks noGrp="1"/>
          </p:cNvSpPr>
          <p:nvPr>
            <p:ph sz="quarter" idx="14"/>
          </p:nvPr>
        </p:nvSpPr>
        <p:spPr>
          <a:xfrm>
            <a:off x="7417814" y="1828800"/>
            <a:ext cx="1929384" cy="4251960"/>
          </a:xfrm>
        </p:spPr>
        <p:txBody>
          <a:bodyPr>
            <a:normAutofit/>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
        <p:nvSpPr>
          <p:cNvPr id="15" name="Content Placeholder 6">
            <a:extLst>
              <a:ext uri="{FF2B5EF4-FFF2-40B4-BE49-F238E27FC236}">
                <a16:creationId xmlns:a16="http://schemas.microsoft.com/office/drawing/2014/main" id="{645A350F-B827-274A-98A1-BFD8EF3DE128}"/>
              </a:ext>
            </a:extLst>
          </p:cNvPr>
          <p:cNvSpPr>
            <a:spLocks noGrp="1"/>
          </p:cNvSpPr>
          <p:nvPr>
            <p:ph sz="quarter" idx="15"/>
          </p:nvPr>
        </p:nvSpPr>
        <p:spPr>
          <a:xfrm>
            <a:off x="9708387" y="1828799"/>
            <a:ext cx="1929384" cy="4251960"/>
          </a:xfrm>
        </p:spPr>
        <p:txBody>
          <a:bodyPr/>
          <a:lstStyle>
            <a:lvl1pPr marL="137160" indent="-137160">
              <a:defRPr sz="1400"/>
            </a:lvl1pPr>
            <a:lvl2pPr marL="274320" indent="-137160">
              <a:defRPr sz="1400"/>
            </a:lvl2pPr>
            <a:lvl3pPr marL="411480" indent="-137160">
              <a:defRPr sz="1400"/>
            </a:lvl3pPr>
            <a:lvl4pPr marL="548640" indent="-137160">
              <a:defRPr sz="1400"/>
            </a:lvl4pPr>
            <a:lvl5pPr marL="685800" indent="-137160">
              <a:defRPr sz="1400"/>
            </a:lvl5pPr>
            <a:lvl6pPr marL="822960" indent="-137160">
              <a:defRPr sz="1400"/>
            </a:lvl6pPr>
            <a:lvl7pPr marL="960120" indent="-137160">
              <a:defRPr sz="1400"/>
            </a:lvl7pPr>
            <a:lvl8pPr marL="1097280" indent="-137160">
              <a:defRPr sz="1400"/>
            </a:lvl8pPr>
            <a:lvl9pPr marL="1234440" indent="-137160">
              <a:defRPr sz="14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5190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60" userDrawn="1">
          <p15:clr>
            <a:srgbClr val="FBAE40"/>
          </p15:clr>
        </p15:guide>
        <p15:guide id="2" pos="1786" userDrawn="1">
          <p15:clr>
            <a:srgbClr val="FBAE40"/>
          </p15:clr>
        </p15:guide>
        <p15:guide id="3" pos="3004" userDrawn="1">
          <p15:clr>
            <a:srgbClr val="FBAE40"/>
          </p15:clr>
        </p15:guide>
        <p15:guide id="4" pos="3228" userDrawn="1">
          <p15:clr>
            <a:srgbClr val="FBAE40"/>
          </p15:clr>
        </p15:guide>
        <p15:guide id="5" pos="4446" userDrawn="1">
          <p15:clr>
            <a:srgbClr val="FBAE40"/>
          </p15:clr>
        </p15:guide>
        <p15:guide id="6" pos="4672" userDrawn="1">
          <p15:clr>
            <a:srgbClr val="FBAE40"/>
          </p15:clr>
        </p15:guide>
        <p15:guide id="7" pos="5888" userDrawn="1">
          <p15:clr>
            <a:srgbClr val="FBAE40"/>
          </p15:clr>
        </p15:guide>
        <p15:guide id="8" pos="611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4363718" y="1828800"/>
            <a:ext cx="7274053"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42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522">
          <p15:clr>
            <a:srgbClr val="FBAE40"/>
          </p15:clr>
        </p15:guide>
        <p15:guide id="2" pos="274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E766D-B723-493F-9F66-48CF1A224E72}"/>
              </a:ext>
            </a:extLst>
          </p:cNvPr>
          <p:cNvSpPr>
            <a:spLocks noGrp="1"/>
          </p:cNvSpPr>
          <p:nvPr>
            <p:ph type="title" hasCustomPrompt="1"/>
          </p:nvPr>
        </p:nvSpPr>
        <p:spPr>
          <a:xfrm>
            <a:off x="546099" y="549275"/>
            <a:ext cx="11091672" cy="1009041"/>
          </a:xfrm>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63C98E90-560C-4F7A-BE9D-A19D4CE5F6B5}"/>
              </a:ext>
            </a:extLst>
          </p:cNvPr>
          <p:cNvSpPr>
            <a:spLocks noGrp="1"/>
          </p:cNvSpPr>
          <p:nvPr>
            <p:ph sz="half" idx="1"/>
          </p:nvPr>
        </p:nvSpPr>
        <p:spPr>
          <a:xfrm>
            <a:off x="546098" y="1828800"/>
            <a:ext cx="727710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F9BF77C-2B2A-4BF6-A000-57BE4900ACE5}"/>
              </a:ext>
            </a:extLst>
          </p:cNvPr>
          <p:cNvSpPr>
            <a:spLocks noGrp="1"/>
          </p:cNvSpPr>
          <p:nvPr>
            <p:ph sz="half" idx="2"/>
          </p:nvPr>
        </p:nvSpPr>
        <p:spPr>
          <a:xfrm>
            <a:off x="8181339" y="1828800"/>
            <a:ext cx="3456432" cy="425196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970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4928">
          <p15:clr>
            <a:srgbClr val="FBAE40"/>
          </p15:clr>
        </p15:guide>
        <p15:guide id="4" pos="51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2A345-1B02-92D0-95CF-F13058A09FF3}"/>
              </a:ext>
            </a:extLst>
          </p:cNvPr>
          <p:cNvSpPr>
            <a:spLocks noGrp="1"/>
          </p:cNvSpPr>
          <p:nvPr>
            <p:ph type="title" hasCustomPrompt="1"/>
          </p:nvPr>
        </p:nvSpPr>
        <p:spPr/>
        <p:txBody>
          <a:bodyPr/>
          <a:lstStyle>
            <a:lvl1pPr>
              <a:defRPr/>
            </a:lvl1pPr>
          </a:lstStyle>
          <a:p>
            <a:r>
              <a:rPr lang="en-US"/>
              <a:t>Slide title</a:t>
            </a:r>
            <a:endParaRPr lang="en-SE"/>
          </a:p>
        </p:txBody>
      </p:sp>
    </p:spTree>
    <p:extLst>
      <p:ext uri="{BB962C8B-B14F-4D97-AF65-F5344CB8AC3E}">
        <p14:creationId xmlns:p14="http://schemas.microsoft.com/office/powerpoint/2010/main" val="6778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35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bg>
      <p:bgPr>
        <a:solidFill>
          <a:srgbClr val="00886F"/>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373900C-37B4-DC3C-6F1F-DFA9918B37BE}"/>
              </a:ext>
            </a:extLst>
          </p:cNvPr>
          <p:cNvPicPr>
            <a:picLocks noChangeAspect="1"/>
          </p:cNvPicPr>
          <p:nvPr userDrawn="1"/>
        </p:nvPicPr>
        <p:blipFill>
          <a:blip r:embed="rId2"/>
          <a:stretch>
            <a:fillRect/>
          </a:stretch>
        </p:blipFill>
        <p:spPr>
          <a:xfrm>
            <a:off x="11128902" y="5744769"/>
            <a:ext cx="540852" cy="702068"/>
          </a:xfrm>
          <a:prstGeom prst="rect">
            <a:avLst/>
          </a:prstGeom>
        </p:spPr>
      </p:pic>
      <p:pic>
        <p:nvPicPr>
          <p:cNvPr id="9" name="Cytiva" descr="Cytiva">
            <a:extLst>
              <a:ext uri="{FF2B5EF4-FFF2-40B4-BE49-F238E27FC236}">
                <a16:creationId xmlns:a16="http://schemas.microsoft.com/office/drawing/2014/main" id="{E7BEAAD6-C7D8-1D49-8A3B-6CA28F549BF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7277946" cy="2235855"/>
          </a:xfrm>
        </p:spPr>
        <p:txBody>
          <a:bodyPr anchor="b"/>
          <a:lstStyle>
            <a:lvl1pPr algn="l">
              <a:lnSpc>
                <a:spcPct val="85000"/>
              </a:lnSpc>
              <a:defRPr sz="6600" b="1">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7277946"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dirty="0"/>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7277946"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spTree>
    <p:extLst>
      <p:ext uri="{BB962C8B-B14F-4D97-AF65-F5344CB8AC3E}">
        <p14:creationId xmlns:p14="http://schemas.microsoft.com/office/powerpoint/2010/main" val="15569629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3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 White">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7277946"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50" y="2377440"/>
            <a:ext cx="7277946" cy="1280160"/>
          </a:xfrm>
        </p:spPr>
        <p:txBody>
          <a:bodyPr anchor="b"/>
          <a:lstStyle>
            <a:lvl1pPr>
              <a:defRPr sz="4400" b="1"/>
            </a:lvl1pPr>
          </a:lstStyle>
          <a:p>
            <a:r>
              <a:rPr lang="en-US" dirty="0"/>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50" y="3840480"/>
            <a:ext cx="7277946" cy="2240280"/>
          </a:xfrm>
        </p:spPr>
        <p:txBody>
          <a:bodyPr>
            <a:noAutofit/>
          </a:bodyPr>
          <a:lstStyle>
            <a:lvl1pPr marL="228600" indent="-228600">
              <a:spcBef>
                <a:spcPts val="600"/>
              </a:spcBef>
              <a:buFont typeface="Cytiva Aktiv" panose="020B0504020202020204" pitchFamily="34" charset="0"/>
              <a:buChar char="•"/>
              <a:defRPr sz="1800">
                <a:solidFill>
                  <a:schemeClr val="tx1"/>
                </a:solidFill>
              </a:defRPr>
            </a:lvl1pPr>
            <a:lvl2pPr marL="457200" indent="-228600">
              <a:spcBef>
                <a:spcPts val="300"/>
              </a:spcBef>
              <a:buFont typeface="Cytiva Aktiv" panose="020B0504020202020204" pitchFamily="34" charset="0"/>
              <a:buChar char="–"/>
              <a:defRPr sz="1800">
                <a:solidFill>
                  <a:schemeClr val="tx1"/>
                </a:solidFill>
              </a:defRPr>
            </a:lvl2pPr>
            <a:lvl3pPr marL="685800" indent="-228600">
              <a:spcBef>
                <a:spcPts val="300"/>
              </a:spcBef>
              <a:buFont typeface="Cytiva Aktiv" panose="020B0504020202020204" pitchFamily="34" charset="0"/>
              <a:buChar char="–"/>
              <a:defRPr sz="1800">
                <a:solidFill>
                  <a:schemeClr val="tx1"/>
                </a:solidFill>
              </a:defRPr>
            </a:lvl3pPr>
            <a:lvl4pPr marL="914400" indent="-228600">
              <a:spcBef>
                <a:spcPts val="300"/>
              </a:spcBef>
              <a:buFont typeface="Cytiva Aktiv" panose="020B0504020202020204" pitchFamily="34" charset="0"/>
              <a:buChar char="–"/>
              <a:defRPr sz="1800">
                <a:solidFill>
                  <a:schemeClr val="tx1"/>
                </a:solidFill>
              </a:defRPr>
            </a:lvl4pPr>
            <a:lvl5pPr marL="1143000" indent="-228600">
              <a:spcBef>
                <a:spcPts val="300"/>
              </a:spcBef>
              <a:buFont typeface="Cytiva Aktiv" panose="020B0504020202020204" pitchFamily="34" charset="0"/>
              <a:buChar char="–"/>
              <a:defRPr sz="1800">
                <a:solidFill>
                  <a:schemeClr val="tx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ytiva">
            <a:extLst>
              <a:ext uri="{FF2B5EF4-FFF2-40B4-BE49-F238E27FC236}">
                <a16:creationId xmlns:a16="http://schemas.microsoft.com/office/drawing/2014/main" id="{01C77230-8505-56AF-93FC-15B44BD1E55A}"/>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5" name="Slide Number">
            <a:extLst>
              <a:ext uri="{FF2B5EF4-FFF2-40B4-BE49-F238E27FC236}">
                <a16:creationId xmlns:a16="http://schemas.microsoft.com/office/drawing/2014/main" id="{F65EABA5-4793-8EF9-56FB-239751207ED7}"/>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131578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 Green">
    <p:bg>
      <p:bgPr>
        <a:solidFill>
          <a:srgbClr val="00886F"/>
        </a:solidFill>
        <a:effectLst/>
      </p:bgPr>
    </p:bg>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7277946" cy="1645920"/>
          </a:xfrm>
        </p:spPr>
        <p:txBody>
          <a:bodyPr>
            <a:noAutofit/>
          </a:bodyPr>
          <a:lstStyle>
            <a:lvl1pPr marL="0" indent="0" algn="l">
              <a:lnSpc>
                <a:spcPct val="75000"/>
              </a:lnSpc>
              <a:spcBef>
                <a:spcPts val="0"/>
              </a:spcBef>
              <a:buFontTx/>
              <a:buNone/>
              <a:defRPr sz="14000" b="1" spc="-1000" baseline="0">
                <a:solidFill>
                  <a:schemeClr val="tx1"/>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50" y="2377440"/>
            <a:ext cx="7277946" cy="1280160"/>
          </a:xfrm>
        </p:spPr>
        <p:txBody>
          <a:bodyPr anchor="b"/>
          <a:lstStyle>
            <a:lvl1pPr>
              <a:defRPr sz="4400" b="1">
                <a:solidFill>
                  <a:schemeClr val="tx1"/>
                </a:solidFill>
              </a:defRPr>
            </a:lvl1pPr>
          </a:lstStyle>
          <a:p>
            <a:r>
              <a:rPr lang="en-US" dirty="0"/>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50" y="3840480"/>
            <a:ext cx="7277946" cy="2240280"/>
          </a:xfrm>
        </p:spPr>
        <p:txBody>
          <a:bodyPr>
            <a:noAutofit/>
          </a:bodyPr>
          <a:lstStyle>
            <a:lvl1pPr marL="228600" indent="-228600">
              <a:spcBef>
                <a:spcPts val="600"/>
              </a:spcBef>
              <a:buFont typeface="Cytiva Aktiv" panose="020B0504020202020204" pitchFamily="34" charset="0"/>
              <a:buChar char="•"/>
              <a:defRPr sz="1800">
                <a:solidFill>
                  <a:schemeClr val="tx1"/>
                </a:solidFill>
              </a:defRPr>
            </a:lvl1pPr>
            <a:lvl2pPr marL="457200" indent="-228600">
              <a:spcBef>
                <a:spcPts val="300"/>
              </a:spcBef>
              <a:buFont typeface="Cytiva Aktiv" panose="020B0504020202020204" pitchFamily="34" charset="0"/>
              <a:buChar char="–"/>
              <a:defRPr sz="1800">
                <a:solidFill>
                  <a:schemeClr val="tx1"/>
                </a:solidFill>
              </a:defRPr>
            </a:lvl2pPr>
            <a:lvl3pPr marL="685800" indent="-228600">
              <a:spcBef>
                <a:spcPts val="300"/>
              </a:spcBef>
              <a:buFont typeface="Cytiva Aktiv" panose="020B0504020202020204" pitchFamily="34" charset="0"/>
              <a:buChar char="–"/>
              <a:defRPr sz="1800">
                <a:solidFill>
                  <a:schemeClr val="tx1"/>
                </a:solidFill>
              </a:defRPr>
            </a:lvl3pPr>
            <a:lvl4pPr marL="914400" indent="-228600">
              <a:spcBef>
                <a:spcPts val="300"/>
              </a:spcBef>
              <a:buFont typeface="Cytiva Aktiv" panose="020B0504020202020204" pitchFamily="34" charset="0"/>
              <a:buChar char="–"/>
              <a:defRPr sz="1800">
                <a:solidFill>
                  <a:schemeClr val="tx1"/>
                </a:solidFill>
              </a:defRPr>
            </a:lvl4pPr>
            <a:lvl5pPr marL="1143000" indent="-228600">
              <a:spcBef>
                <a:spcPts val="300"/>
              </a:spcBef>
              <a:buFont typeface="Cytiva Aktiv" panose="020B0504020202020204" pitchFamily="34" charset="0"/>
              <a:buChar char="–"/>
              <a:defRPr sz="1800">
                <a:solidFill>
                  <a:schemeClr val="tx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ytiva">
            <a:extLst>
              <a:ext uri="{FF2B5EF4-FFF2-40B4-BE49-F238E27FC236}">
                <a16:creationId xmlns:a16="http://schemas.microsoft.com/office/drawing/2014/main" id="{B98592F4-8E4A-E189-9A7B-376E99A1FDA0}"/>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5" name="Slide Number">
            <a:extLst>
              <a:ext uri="{FF2B5EF4-FFF2-40B4-BE49-F238E27FC236}">
                <a16:creationId xmlns:a16="http://schemas.microsoft.com/office/drawing/2014/main" id="{1DC9F69B-D602-D9D1-6D84-6E65A4342250}"/>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
        <p:nvSpPr>
          <p:cNvPr id="7" name="Cytiva">
            <a:extLst>
              <a:ext uri="{FF2B5EF4-FFF2-40B4-BE49-F238E27FC236}">
                <a16:creationId xmlns:a16="http://schemas.microsoft.com/office/drawing/2014/main" id="{3D715E8A-1388-ACF4-197B-F48DA9DB7504}"/>
              </a:ext>
            </a:extLst>
          </p:cNvPr>
          <p:cNvSpPr txBox="1"/>
          <p:nvPr userDrawn="1"/>
        </p:nvSpPr>
        <p:spPr>
          <a:xfrm>
            <a:off x="546097"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8" name="Slide Number">
            <a:extLst>
              <a:ext uri="{FF2B5EF4-FFF2-40B4-BE49-F238E27FC236}">
                <a16:creationId xmlns:a16="http://schemas.microsoft.com/office/drawing/2014/main" id="{B3B38A49-8FC7-C4EE-1C82-3EFEF021AB34}"/>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692547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 Orange">
    <p:bg>
      <p:bgPr>
        <a:solidFill>
          <a:srgbClr val="D84900"/>
        </a:solidFill>
        <a:effectLst/>
      </p:bgPr>
    </p:bg>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7277946" cy="1645920"/>
          </a:xfrm>
        </p:spPr>
        <p:txBody>
          <a:bodyPr>
            <a:noAutofit/>
          </a:bodyPr>
          <a:lstStyle>
            <a:lvl1pPr marL="0" indent="0" algn="l">
              <a:lnSpc>
                <a:spcPct val="75000"/>
              </a:lnSpc>
              <a:spcBef>
                <a:spcPts val="0"/>
              </a:spcBef>
              <a:buFontTx/>
              <a:buNone/>
              <a:defRPr sz="14000" b="1" spc="-1000" baseline="0">
                <a:solidFill>
                  <a:schemeClr val="tx1"/>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50" y="2377440"/>
            <a:ext cx="7277946" cy="1280160"/>
          </a:xfrm>
        </p:spPr>
        <p:txBody>
          <a:bodyPr anchor="b"/>
          <a:lstStyle>
            <a:lvl1pPr>
              <a:defRPr sz="4400" b="1">
                <a:solidFill>
                  <a:schemeClr val="tx1"/>
                </a:solidFill>
              </a:defRPr>
            </a:lvl1pPr>
          </a:lstStyle>
          <a:p>
            <a:r>
              <a:rPr lang="en-US" dirty="0"/>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50" y="3840480"/>
            <a:ext cx="7277946" cy="2240280"/>
          </a:xfrm>
        </p:spPr>
        <p:txBody>
          <a:bodyPr>
            <a:noAutofit/>
          </a:bodyPr>
          <a:lstStyle>
            <a:lvl1pPr marL="228600" indent="-228600">
              <a:spcBef>
                <a:spcPts val="600"/>
              </a:spcBef>
              <a:buFont typeface="Cytiva Aktiv" panose="020B0504020202020204" pitchFamily="34" charset="0"/>
              <a:buChar char="•"/>
              <a:defRPr sz="1800">
                <a:solidFill>
                  <a:schemeClr val="tx1"/>
                </a:solidFill>
              </a:defRPr>
            </a:lvl1pPr>
            <a:lvl2pPr marL="457200" indent="-228600">
              <a:spcBef>
                <a:spcPts val="300"/>
              </a:spcBef>
              <a:buFont typeface="Cytiva Aktiv" panose="020B0504020202020204" pitchFamily="34" charset="0"/>
              <a:buChar char="–"/>
              <a:defRPr sz="1800">
                <a:solidFill>
                  <a:schemeClr val="tx1"/>
                </a:solidFill>
              </a:defRPr>
            </a:lvl2pPr>
            <a:lvl3pPr marL="685800" indent="-228600">
              <a:spcBef>
                <a:spcPts val="300"/>
              </a:spcBef>
              <a:buFont typeface="Cytiva Aktiv" panose="020B0504020202020204" pitchFamily="34" charset="0"/>
              <a:buChar char="–"/>
              <a:defRPr sz="1800">
                <a:solidFill>
                  <a:schemeClr val="tx1"/>
                </a:solidFill>
              </a:defRPr>
            </a:lvl3pPr>
            <a:lvl4pPr marL="914400" indent="-228600">
              <a:spcBef>
                <a:spcPts val="300"/>
              </a:spcBef>
              <a:buFont typeface="Cytiva Aktiv" panose="020B0504020202020204" pitchFamily="34" charset="0"/>
              <a:buChar char="–"/>
              <a:defRPr sz="1800">
                <a:solidFill>
                  <a:schemeClr val="tx1"/>
                </a:solidFill>
              </a:defRPr>
            </a:lvl4pPr>
            <a:lvl5pPr marL="1143000" indent="-228600">
              <a:spcBef>
                <a:spcPts val="300"/>
              </a:spcBef>
              <a:buFont typeface="Cytiva Aktiv" panose="020B0504020202020204" pitchFamily="34" charset="0"/>
              <a:buChar char="–"/>
              <a:defRPr sz="1800">
                <a:solidFill>
                  <a:schemeClr val="tx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ytiva">
            <a:extLst>
              <a:ext uri="{FF2B5EF4-FFF2-40B4-BE49-F238E27FC236}">
                <a16:creationId xmlns:a16="http://schemas.microsoft.com/office/drawing/2014/main" id="{6791636E-FE2B-E68F-974D-5E161F8F4D57}"/>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5" name="Slide Number">
            <a:extLst>
              <a:ext uri="{FF2B5EF4-FFF2-40B4-BE49-F238E27FC236}">
                <a16:creationId xmlns:a16="http://schemas.microsoft.com/office/drawing/2014/main" id="{FDCE0D3C-061A-5AB6-DFA7-8AD50CB03CA7}"/>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36635531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 Full bleed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0697884-B551-6CAE-152B-8A94BF6B53E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7CB7345-2218-1B87-9244-7AF97000FEE8}"/>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47"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dirty="0"/>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47" y="4443984"/>
            <a:ext cx="5907024" cy="1774253"/>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ytiva">
            <a:extLst>
              <a:ext uri="{FF2B5EF4-FFF2-40B4-BE49-F238E27FC236}">
                <a16:creationId xmlns:a16="http://schemas.microsoft.com/office/drawing/2014/main" id="{130C15E2-A67A-9949-BC8A-6D3FA0073889}"/>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8" name="Slide Number">
            <a:extLst>
              <a:ext uri="{FF2B5EF4-FFF2-40B4-BE49-F238E27FC236}">
                <a16:creationId xmlns:a16="http://schemas.microsoft.com/office/drawing/2014/main" id="{8D223428-E4C4-9644-9689-E11A59FB120B}"/>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
        <p:nvSpPr>
          <p:cNvPr id="4" name="Cytiva">
            <a:extLst>
              <a:ext uri="{FF2B5EF4-FFF2-40B4-BE49-F238E27FC236}">
                <a16:creationId xmlns:a16="http://schemas.microsoft.com/office/drawing/2014/main" id="{03895FC0-05C0-E778-EAE0-4535322B1B05}"/>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solidFill>
                  <a:schemeClr val="bg1"/>
                </a:solidFill>
                <a:latin typeface="+mn-lt"/>
              </a:rPr>
              <a:t>Cytiva</a:t>
            </a:r>
          </a:p>
        </p:txBody>
      </p:sp>
      <p:sp>
        <p:nvSpPr>
          <p:cNvPr id="5" name="Slide Number">
            <a:extLst>
              <a:ext uri="{FF2B5EF4-FFF2-40B4-BE49-F238E27FC236}">
                <a16:creationId xmlns:a16="http://schemas.microsoft.com/office/drawing/2014/main" id="{CE5E0FBC-A2F5-FB54-ECD4-6ED73DAEDEF4}"/>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dirty="0">
              <a:solidFill>
                <a:schemeClr val="bg1"/>
              </a:solidFill>
              <a:latin typeface="+mn-lt"/>
            </a:endParaRPr>
          </a:p>
        </p:txBody>
      </p:sp>
    </p:spTree>
    <p:extLst>
      <p:ext uri="{BB962C8B-B14F-4D97-AF65-F5344CB8AC3E}">
        <p14:creationId xmlns:p14="http://schemas.microsoft.com/office/powerpoint/2010/main" val="78168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Section header - Full bleed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055FA1-8F9E-2BE1-4551-F53DDC6D3BCD}"/>
              </a:ext>
            </a:extLst>
          </p:cNvPr>
          <p:cNvPicPr>
            <a:picLocks noChangeAspect="1"/>
          </p:cNvPicPr>
          <p:nvPr userDrawn="1"/>
        </p:nvPicPr>
        <p:blipFill>
          <a:blip r:embed="rId2" cstate="email">
            <a:extLst>
              <a:ext uri="{28A0092B-C50C-407E-A947-70E740481C1C}">
                <a14:useLocalDpi xmlns:a14="http://schemas.microsoft.com/office/drawing/2010/main"/>
              </a:ext>
            </a:extLst>
          </a:blip>
          <a:srcRect b="511"/>
          <a:stretch/>
        </p:blipFill>
        <p:spPr>
          <a:xfrm>
            <a:off x="-1" y="0"/>
            <a:ext cx="12192001" cy="6857999"/>
          </a:xfrm>
          <a:prstGeom prst="rect">
            <a:avLst/>
          </a:prstGeom>
        </p:spPr>
      </p:pic>
      <p:sp>
        <p:nvSpPr>
          <p:cNvPr id="9" name="Rectangle 8">
            <a:extLst>
              <a:ext uri="{FF2B5EF4-FFF2-40B4-BE49-F238E27FC236}">
                <a16:creationId xmlns:a16="http://schemas.microsoft.com/office/drawing/2014/main" id="{07CB7345-2218-1B87-9244-7AF97000FEE8}"/>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47"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2" name="Title 2">
            <a:extLst>
              <a:ext uri="{FF2B5EF4-FFF2-40B4-BE49-F238E27FC236}">
                <a16:creationId xmlns:a16="http://schemas.microsoft.com/office/drawing/2014/main" id="{0964F857-B371-4A07-B016-9C8EDFE61D47}"/>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dirty="0"/>
              <a:t>[Section title]</a:t>
            </a:r>
          </a:p>
        </p:txBody>
      </p:sp>
      <p:sp>
        <p:nvSpPr>
          <p:cNvPr id="3" name="Text Placeholder 3">
            <a:extLst>
              <a:ext uri="{FF2B5EF4-FFF2-40B4-BE49-F238E27FC236}">
                <a16:creationId xmlns:a16="http://schemas.microsoft.com/office/drawing/2014/main" id="{C86A6197-E3AA-4A6A-8FE6-8F6CF2A48196}"/>
              </a:ext>
            </a:extLst>
          </p:cNvPr>
          <p:cNvSpPr>
            <a:spLocks noGrp="1"/>
          </p:cNvSpPr>
          <p:nvPr>
            <p:ph type="body" idx="1"/>
          </p:nvPr>
        </p:nvSpPr>
        <p:spPr>
          <a:xfrm>
            <a:off x="552447" y="4443984"/>
            <a:ext cx="5907024" cy="1774253"/>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ytiva">
            <a:extLst>
              <a:ext uri="{FF2B5EF4-FFF2-40B4-BE49-F238E27FC236}">
                <a16:creationId xmlns:a16="http://schemas.microsoft.com/office/drawing/2014/main" id="{130C15E2-A67A-9949-BC8A-6D3FA0073889}"/>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8" name="Slide Number">
            <a:extLst>
              <a:ext uri="{FF2B5EF4-FFF2-40B4-BE49-F238E27FC236}">
                <a16:creationId xmlns:a16="http://schemas.microsoft.com/office/drawing/2014/main" id="{8D223428-E4C4-9644-9689-E11A59FB120B}"/>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
        <p:nvSpPr>
          <p:cNvPr id="4" name="Cytiva">
            <a:extLst>
              <a:ext uri="{FF2B5EF4-FFF2-40B4-BE49-F238E27FC236}">
                <a16:creationId xmlns:a16="http://schemas.microsoft.com/office/drawing/2014/main" id="{03895FC0-05C0-E778-EAE0-4535322B1B05}"/>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solidFill>
                  <a:schemeClr val="bg1"/>
                </a:solidFill>
                <a:latin typeface="+mn-lt"/>
              </a:rPr>
              <a:t>Cytiva</a:t>
            </a:r>
          </a:p>
        </p:txBody>
      </p:sp>
      <p:sp>
        <p:nvSpPr>
          <p:cNvPr id="5" name="Slide Number">
            <a:extLst>
              <a:ext uri="{FF2B5EF4-FFF2-40B4-BE49-F238E27FC236}">
                <a16:creationId xmlns:a16="http://schemas.microsoft.com/office/drawing/2014/main" id="{CE5E0FBC-A2F5-FB54-ECD4-6ED73DAEDEF4}"/>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dirty="0">
              <a:solidFill>
                <a:schemeClr val="bg1"/>
              </a:solidFill>
              <a:latin typeface="+mn-lt"/>
            </a:endParaRPr>
          </a:p>
        </p:txBody>
      </p:sp>
    </p:spTree>
    <p:extLst>
      <p:ext uri="{BB962C8B-B14F-4D97-AF65-F5344CB8AC3E}">
        <p14:creationId xmlns:p14="http://schemas.microsoft.com/office/powerpoint/2010/main" val="387277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 Full bleed 3">
    <p:bg>
      <p:bgRef idx="1001">
        <a:schemeClr val="bg1"/>
      </p:bgRef>
    </p:bg>
    <p:spTree>
      <p:nvGrpSpPr>
        <p:cNvPr id="1" name=""/>
        <p:cNvGrpSpPr/>
        <p:nvPr/>
      </p:nvGrpSpPr>
      <p:grpSpPr>
        <a:xfrm>
          <a:off x="0" y="0"/>
          <a:ext cx="0" cy="0"/>
          <a:chOff x="0" y="0"/>
          <a:chExt cx="0" cy="0"/>
        </a:xfrm>
      </p:grpSpPr>
      <p:pic>
        <p:nvPicPr>
          <p:cNvPr id="8" name="Picture 7" descr="A person and person looking at a book&#10;&#10;Description automatically generated">
            <a:extLst>
              <a:ext uri="{FF2B5EF4-FFF2-40B4-BE49-F238E27FC236}">
                <a16:creationId xmlns:a16="http://schemas.microsoft.com/office/drawing/2014/main" id="{E3DE9384-4D23-2B0D-9B92-9B0E9BACDE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B51D5CC-AEA8-6FC1-39FF-5107D095B735}"/>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6" name="Cytiva">
            <a:extLst>
              <a:ext uri="{FF2B5EF4-FFF2-40B4-BE49-F238E27FC236}">
                <a16:creationId xmlns:a16="http://schemas.microsoft.com/office/drawing/2014/main" id="{207D6B05-0113-FF49-864F-693238A5CD8B}"/>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7" name="Slide Number">
            <a:extLst>
              <a:ext uri="{FF2B5EF4-FFF2-40B4-BE49-F238E27FC236}">
                <a16:creationId xmlns:a16="http://schemas.microsoft.com/office/drawing/2014/main" id="{A4CB3248-BEB4-2846-866A-4DD6CBC214B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
        <p:nvSpPr>
          <p:cNvPr id="12" name="Title 2">
            <a:extLst>
              <a:ext uri="{FF2B5EF4-FFF2-40B4-BE49-F238E27FC236}">
                <a16:creationId xmlns:a16="http://schemas.microsoft.com/office/drawing/2014/main" id="{0704CA9E-5FC4-EABD-7089-479B368D04D1}"/>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dirty="0"/>
              <a:t>[Section title]</a:t>
            </a:r>
          </a:p>
        </p:txBody>
      </p:sp>
      <p:sp>
        <p:nvSpPr>
          <p:cNvPr id="13" name="Text Placeholder 3">
            <a:extLst>
              <a:ext uri="{FF2B5EF4-FFF2-40B4-BE49-F238E27FC236}">
                <a16:creationId xmlns:a16="http://schemas.microsoft.com/office/drawing/2014/main" id="{D983AA29-1DBB-38DE-82BD-92383037F04A}"/>
              </a:ext>
            </a:extLst>
          </p:cNvPr>
          <p:cNvSpPr>
            <a:spLocks noGrp="1"/>
          </p:cNvSpPr>
          <p:nvPr>
            <p:ph type="body" idx="1"/>
          </p:nvPr>
        </p:nvSpPr>
        <p:spPr>
          <a:xfrm>
            <a:off x="552447" y="4443984"/>
            <a:ext cx="5907024" cy="1774254"/>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ytiva">
            <a:extLst>
              <a:ext uri="{FF2B5EF4-FFF2-40B4-BE49-F238E27FC236}">
                <a16:creationId xmlns:a16="http://schemas.microsoft.com/office/drawing/2014/main" id="{32F80D2B-296A-A143-929E-1714E4739CA4}"/>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solidFill>
                  <a:schemeClr val="bg1"/>
                </a:solidFill>
                <a:latin typeface="+mn-lt"/>
              </a:rPr>
              <a:t>Cytiva</a:t>
            </a:r>
          </a:p>
        </p:txBody>
      </p:sp>
      <p:sp>
        <p:nvSpPr>
          <p:cNvPr id="3" name="Slide Number">
            <a:extLst>
              <a:ext uri="{FF2B5EF4-FFF2-40B4-BE49-F238E27FC236}">
                <a16:creationId xmlns:a16="http://schemas.microsoft.com/office/drawing/2014/main" id="{692493E6-650F-DCA3-7DE9-273490335BA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dirty="0">
              <a:solidFill>
                <a:schemeClr val="bg1"/>
              </a:solidFill>
              <a:latin typeface="+mn-lt"/>
            </a:endParaRPr>
          </a:p>
        </p:txBody>
      </p:sp>
    </p:spTree>
    <p:extLst>
      <p:ext uri="{BB962C8B-B14F-4D97-AF65-F5344CB8AC3E}">
        <p14:creationId xmlns:p14="http://schemas.microsoft.com/office/powerpoint/2010/main" val="1998258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Section header - Full bleed 3">
    <p:bg>
      <p:bgRef idx="1001">
        <a:schemeClr val="bg1"/>
      </p:bgRef>
    </p:bg>
    <p:spTree>
      <p:nvGrpSpPr>
        <p:cNvPr id="1" name=""/>
        <p:cNvGrpSpPr/>
        <p:nvPr/>
      </p:nvGrpSpPr>
      <p:grpSpPr>
        <a:xfrm>
          <a:off x="0" y="0"/>
          <a:ext cx="0" cy="0"/>
          <a:chOff x="0" y="0"/>
          <a:chExt cx="0" cy="0"/>
        </a:xfrm>
      </p:grpSpPr>
      <p:pic>
        <p:nvPicPr>
          <p:cNvPr id="9" name="Picture 8" descr="A person in a green turtleneck&#10;&#10;AI-generated content may be incorrect.">
            <a:extLst>
              <a:ext uri="{FF2B5EF4-FFF2-40B4-BE49-F238E27FC236}">
                <a16:creationId xmlns:a16="http://schemas.microsoft.com/office/drawing/2014/main" id="{42AA556C-1979-EBF2-AADA-5EF87F958BDF}"/>
              </a:ext>
            </a:extLst>
          </p:cNvPr>
          <p:cNvPicPr>
            <a:picLocks noChangeAspect="1"/>
          </p:cNvPicPr>
          <p:nvPr userDrawn="1"/>
        </p:nvPicPr>
        <p:blipFill>
          <a:blip r:embed="rId2"/>
          <a:srcRect t="9296" r="6283" b="11629"/>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B51D5CC-AEA8-6FC1-39FF-5107D095B735}"/>
              </a:ext>
            </a:extLst>
          </p:cNvPr>
          <p:cNvSpPr/>
          <p:nvPr userDrawn="1"/>
        </p:nvSpPr>
        <p:spPr>
          <a:xfrm>
            <a:off x="0" y="0"/>
            <a:ext cx="4864608" cy="6857999"/>
          </a:xfrm>
          <a:prstGeom prst="rect">
            <a:avLst/>
          </a:prstGeom>
          <a:gradFill>
            <a:gsLst>
              <a:gs pos="2000">
                <a:schemeClr val="tx1">
                  <a:alpha val="75000"/>
                </a:schemeClr>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6" name="Cytiva">
            <a:extLst>
              <a:ext uri="{FF2B5EF4-FFF2-40B4-BE49-F238E27FC236}">
                <a16:creationId xmlns:a16="http://schemas.microsoft.com/office/drawing/2014/main" id="{207D6B05-0113-FF49-864F-693238A5CD8B}"/>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7" name="Slide Number">
            <a:extLst>
              <a:ext uri="{FF2B5EF4-FFF2-40B4-BE49-F238E27FC236}">
                <a16:creationId xmlns:a16="http://schemas.microsoft.com/office/drawing/2014/main" id="{A4CB3248-BEB4-2846-866A-4DD6CBC214B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
        <p:nvSpPr>
          <p:cNvPr id="12" name="Title 2">
            <a:extLst>
              <a:ext uri="{FF2B5EF4-FFF2-40B4-BE49-F238E27FC236}">
                <a16:creationId xmlns:a16="http://schemas.microsoft.com/office/drawing/2014/main" id="{0704CA9E-5FC4-EABD-7089-479B368D04D1}"/>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dirty="0"/>
              <a:t>[Section title]</a:t>
            </a:r>
          </a:p>
        </p:txBody>
      </p:sp>
      <p:sp>
        <p:nvSpPr>
          <p:cNvPr id="13" name="Text Placeholder 3">
            <a:extLst>
              <a:ext uri="{FF2B5EF4-FFF2-40B4-BE49-F238E27FC236}">
                <a16:creationId xmlns:a16="http://schemas.microsoft.com/office/drawing/2014/main" id="{D983AA29-1DBB-38DE-82BD-92383037F04A}"/>
              </a:ext>
            </a:extLst>
          </p:cNvPr>
          <p:cNvSpPr>
            <a:spLocks noGrp="1"/>
          </p:cNvSpPr>
          <p:nvPr>
            <p:ph type="body" idx="1"/>
          </p:nvPr>
        </p:nvSpPr>
        <p:spPr>
          <a:xfrm>
            <a:off x="552447" y="4443984"/>
            <a:ext cx="5907024" cy="1774254"/>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ytiva">
            <a:extLst>
              <a:ext uri="{FF2B5EF4-FFF2-40B4-BE49-F238E27FC236}">
                <a16:creationId xmlns:a16="http://schemas.microsoft.com/office/drawing/2014/main" id="{32F80D2B-296A-A143-929E-1714E4739CA4}"/>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solidFill>
                  <a:schemeClr val="bg1"/>
                </a:solidFill>
                <a:latin typeface="+mn-lt"/>
              </a:rPr>
              <a:t>Cytiva</a:t>
            </a:r>
          </a:p>
        </p:txBody>
      </p:sp>
      <p:sp>
        <p:nvSpPr>
          <p:cNvPr id="3" name="Slide Number">
            <a:extLst>
              <a:ext uri="{FF2B5EF4-FFF2-40B4-BE49-F238E27FC236}">
                <a16:creationId xmlns:a16="http://schemas.microsoft.com/office/drawing/2014/main" id="{692493E6-650F-DCA3-7DE9-273490335BA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dirty="0">
              <a:solidFill>
                <a:schemeClr val="bg1"/>
              </a:solidFill>
              <a:latin typeface="+mn-lt"/>
            </a:endParaRPr>
          </a:p>
        </p:txBody>
      </p:sp>
    </p:spTree>
    <p:extLst>
      <p:ext uri="{BB962C8B-B14F-4D97-AF65-F5344CB8AC3E}">
        <p14:creationId xmlns:p14="http://schemas.microsoft.com/office/powerpoint/2010/main" val="28109916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Section header - Full bleed 3">
    <p:bg>
      <p:bgRef idx="1001">
        <a:schemeClr val="bg1"/>
      </p:bgRef>
    </p:bg>
    <p:spTree>
      <p:nvGrpSpPr>
        <p:cNvPr id="1" name=""/>
        <p:cNvGrpSpPr/>
        <p:nvPr/>
      </p:nvGrpSpPr>
      <p:grpSpPr>
        <a:xfrm>
          <a:off x="0" y="0"/>
          <a:ext cx="0" cy="0"/>
          <a:chOff x="0" y="0"/>
          <a:chExt cx="0" cy="0"/>
        </a:xfrm>
      </p:grpSpPr>
      <p:pic>
        <p:nvPicPr>
          <p:cNvPr id="8" name="Picture 7" descr="A couple of people in lab coats&#10;&#10;AI-generated content may be incorrect.">
            <a:extLst>
              <a:ext uri="{FF2B5EF4-FFF2-40B4-BE49-F238E27FC236}">
                <a16:creationId xmlns:a16="http://schemas.microsoft.com/office/drawing/2014/main" id="{6FFE6B8E-29AF-697E-FC73-169394532BA6}"/>
              </a:ext>
            </a:extLst>
          </p:cNvPr>
          <p:cNvPicPr>
            <a:picLocks noChangeAspect="1"/>
          </p:cNvPicPr>
          <p:nvPr userDrawn="1"/>
        </p:nvPicPr>
        <p:blipFill>
          <a:blip r:embed="rId2"/>
          <a:srcRect t="624" r="14356" b="27126"/>
          <a:stretch/>
        </p:blipFill>
        <p:spPr>
          <a:xfrm>
            <a:off x="1" y="0"/>
            <a:ext cx="12191999" cy="6857999"/>
          </a:xfrm>
          <a:prstGeom prst="rect">
            <a:avLst/>
          </a:prstGeom>
        </p:spPr>
      </p:pic>
      <p:sp>
        <p:nvSpPr>
          <p:cNvPr id="5" name="Rectangle 4">
            <a:extLst>
              <a:ext uri="{FF2B5EF4-FFF2-40B4-BE49-F238E27FC236}">
                <a16:creationId xmlns:a16="http://schemas.microsoft.com/office/drawing/2014/main" id="{3B51D5CC-AEA8-6FC1-39FF-5107D095B735}"/>
              </a:ext>
            </a:extLst>
          </p:cNvPr>
          <p:cNvSpPr/>
          <p:nvPr userDrawn="1"/>
        </p:nvSpPr>
        <p:spPr>
          <a:xfrm>
            <a:off x="0" y="0"/>
            <a:ext cx="4864608" cy="6857999"/>
          </a:xfrm>
          <a:prstGeom prst="rect">
            <a:avLst/>
          </a:prstGeom>
          <a:gradFill>
            <a:gsLst>
              <a:gs pos="2000">
                <a:schemeClr val="tx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14" name="Text Placeholder 1">
            <a:extLst>
              <a:ext uri="{FF2B5EF4-FFF2-40B4-BE49-F238E27FC236}">
                <a16:creationId xmlns:a16="http://schemas.microsoft.com/office/drawing/2014/main" id="{E99FE9EB-43B4-FD49-B98F-00B8671F2998}"/>
              </a:ext>
            </a:extLst>
          </p:cNvPr>
          <p:cNvSpPr>
            <a:spLocks noGrp="1"/>
          </p:cNvSpPr>
          <p:nvPr>
            <p:ph type="body" sz="quarter" idx="13" hasCustomPrompt="1"/>
          </p:nvPr>
        </p:nvSpPr>
        <p:spPr>
          <a:xfrm>
            <a:off x="552450" y="549277"/>
            <a:ext cx="5907024" cy="1645920"/>
          </a:xfrm>
        </p:spPr>
        <p:txBody>
          <a:bodyPr>
            <a:noAutofit/>
          </a:bodyPr>
          <a:lstStyle>
            <a:lvl1pPr marL="0" indent="0" algn="l">
              <a:lnSpc>
                <a:spcPct val="75000"/>
              </a:lnSpc>
              <a:spcBef>
                <a:spcPts val="0"/>
              </a:spcBef>
              <a:buFontTx/>
              <a:buNone/>
              <a:defRPr sz="14000" b="1" spc="-1000" baseline="0">
                <a:solidFill>
                  <a:schemeClr val="tx2"/>
                </a:solidFill>
                <a:latin typeface="+mj-lt"/>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0</a:t>
            </a:r>
          </a:p>
        </p:txBody>
      </p:sp>
      <p:sp>
        <p:nvSpPr>
          <p:cNvPr id="6" name="Cytiva">
            <a:extLst>
              <a:ext uri="{FF2B5EF4-FFF2-40B4-BE49-F238E27FC236}">
                <a16:creationId xmlns:a16="http://schemas.microsoft.com/office/drawing/2014/main" id="{207D6B05-0113-FF49-864F-693238A5CD8B}"/>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7" name="Slide Number">
            <a:extLst>
              <a:ext uri="{FF2B5EF4-FFF2-40B4-BE49-F238E27FC236}">
                <a16:creationId xmlns:a16="http://schemas.microsoft.com/office/drawing/2014/main" id="{A4CB3248-BEB4-2846-866A-4DD6CBC214B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
        <p:nvSpPr>
          <p:cNvPr id="12" name="Title 2">
            <a:extLst>
              <a:ext uri="{FF2B5EF4-FFF2-40B4-BE49-F238E27FC236}">
                <a16:creationId xmlns:a16="http://schemas.microsoft.com/office/drawing/2014/main" id="{0704CA9E-5FC4-EABD-7089-479B368D04D1}"/>
              </a:ext>
            </a:extLst>
          </p:cNvPr>
          <p:cNvSpPr>
            <a:spLocks noGrp="1"/>
          </p:cNvSpPr>
          <p:nvPr>
            <p:ph type="title" hasCustomPrompt="1"/>
          </p:nvPr>
        </p:nvSpPr>
        <p:spPr>
          <a:xfrm>
            <a:off x="552447" y="2377440"/>
            <a:ext cx="4864608" cy="1892808"/>
          </a:xfrm>
        </p:spPr>
        <p:txBody>
          <a:bodyPr anchor="b"/>
          <a:lstStyle>
            <a:lvl1pPr>
              <a:defRPr sz="4400" b="1">
                <a:solidFill>
                  <a:schemeClr val="bg1"/>
                </a:solidFill>
              </a:defRPr>
            </a:lvl1pPr>
          </a:lstStyle>
          <a:p>
            <a:r>
              <a:rPr lang="en-US" dirty="0"/>
              <a:t>[Section title]</a:t>
            </a:r>
          </a:p>
        </p:txBody>
      </p:sp>
      <p:sp>
        <p:nvSpPr>
          <p:cNvPr id="13" name="Text Placeholder 3">
            <a:extLst>
              <a:ext uri="{FF2B5EF4-FFF2-40B4-BE49-F238E27FC236}">
                <a16:creationId xmlns:a16="http://schemas.microsoft.com/office/drawing/2014/main" id="{D983AA29-1DBB-38DE-82BD-92383037F04A}"/>
              </a:ext>
            </a:extLst>
          </p:cNvPr>
          <p:cNvSpPr>
            <a:spLocks noGrp="1"/>
          </p:cNvSpPr>
          <p:nvPr>
            <p:ph type="body" idx="1"/>
          </p:nvPr>
        </p:nvSpPr>
        <p:spPr>
          <a:xfrm>
            <a:off x="552447" y="4443984"/>
            <a:ext cx="5907024" cy="1774254"/>
          </a:xfrm>
        </p:spPr>
        <p:txBody>
          <a:bodyPr>
            <a:noAutofit/>
          </a:bodyPr>
          <a:lstStyle>
            <a:lvl1pPr marL="228600" indent="-228600">
              <a:spcBef>
                <a:spcPts val="600"/>
              </a:spcBef>
              <a:buFont typeface="Cytiva Aktiv" panose="020B0504020202020204" pitchFamily="34" charset="0"/>
              <a:buChar char="•"/>
              <a:defRPr sz="1800">
                <a:solidFill>
                  <a:schemeClr val="bg1"/>
                </a:solidFill>
              </a:defRPr>
            </a:lvl1pPr>
            <a:lvl2pPr marL="457200" indent="-228600">
              <a:spcBef>
                <a:spcPts val="300"/>
              </a:spcBef>
              <a:buFont typeface="Cytiva Aktiv" panose="020B0504020202020204" pitchFamily="34" charset="0"/>
              <a:buChar char="–"/>
              <a:defRPr sz="1800">
                <a:solidFill>
                  <a:schemeClr val="bg1"/>
                </a:solidFill>
              </a:defRPr>
            </a:lvl2pPr>
            <a:lvl3pPr marL="685800" indent="-228600">
              <a:spcBef>
                <a:spcPts val="300"/>
              </a:spcBef>
              <a:buFont typeface="Cytiva Aktiv" panose="020B0504020202020204" pitchFamily="34" charset="0"/>
              <a:buChar char="–"/>
              <a:defRPr sz="1800">
                <a:solidFill>
                  <a:schemeClr val="bg1"/>
                </a:solidFill>
              </a:defRPr>
            </a:lvl3pPr>
            <a:lvl4pPr marL="914400" indent="-228600">
              <a:spcBef>
                <a:spcPts val="300"/>
              </a:spcBef>
              <a:buFont typeface="Cytiva Aktiv" panose="020B0504020202020204" pitchFamily="34" charset="0"/>
              <a:buChar char="–"/>
              <a:defRPr sz="1800">
                <a:solidFill>
                  <a:schemeClr val="bg1"/>
                </a:solidFill>
              </a:defRPr>
            </a:lvl4pPr>
            <a:lvl5pPr marL="1143000" indent="-228600">
              <a:spcBef>
                <a:spcPts val="300"/>
              </a:spcBef>
              <a:buFont typeface="Cytiva Aktiv" panose="020B0504020202020204" pitchFamily="34" charset="0"/>
              <a:buChar char="–"/>
              <a:defRPr sz="1800">
                <a:solidFill>
                  <a:schemeClr val="bg1"/>
                </a:solidFill>
              </a:defRPr>
            </a:lvl5pPr>
            <a:lvl6pPr marL="1371600" indent="-228600">
              <a:spcBef>
                <a:spcPts val="300"/>
              </a:spcBef>
              <a:buFont typeface="Cytiva Aktiv" panose="020B0504020202020204" pitchFamily="34" charset="0"/>
              <a:buChar char="–"/>
              <a:defRPr sz="1800">
                <a:solidFill>
                  <a:schemeClr val="tx1"/>
                </a:solidFill>
              </a:defRPr>
            </a:lvl6pPr>
            <a:lvl7pPr marL="1600200" indent="-228600">
              <a:spcBef>
                <a:spcPts val="300"/>
              </a:spcBef>
              <a:buFont typeface="Cytiva Aktiv" panose="020B0504020202020204" pitchFamily="34" charset="0"/>
              <a:buChar char="–"/>
              <a:defRPr sz="1800">
                <a:solidFill>
                  <a:schemeClr val="tx1"/>
                </a:solidFill>
              </a:defRPr>
            </a:lvl7pPr>
            <a:lvl8pPr marL="1828800" indent="-228600">
              <a:spcBef>
                <a:spcPts val="300"/>
              </a:spcBef>
              <a:buFont typeface="Cytiva Aktiv" panose="020B0504020202020204" pitchFamily="34" charset="0"/>
              <a:buChar char="–"/>
              <a:defRPr sz="1800">
                <a:solidFill>
                  <a:schemeClr val="tx1"/>
                </a:solidFill>
              </a:defRPr>
            </a:lvl8pPr>
            <a:lvl9pPr marL="2057400" indent="-228600">
              <a:spcBef>
                <a:spcPts val="300"/>
              </a:spcBef>
              <a:buFont typeface="Cytiva Aktiv" panose="020B0504020202020204" pitchFamily="34" charset="0"/>
              <a:buChar char="–"/>
              <a:defRPr sz="18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ytiva">
            <a:extLst>
              <a:ext uri="{FF2B5EF4-FFF2-40B4-BE49-F238E27FC236}">
                <a16:creationId xmlns:a16="http://schemas.microsoft.com/office/drawing/2014/main" id="{32F80D2B-296A-A143-929E-1714E4739CA4}"/>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solidFill>
                  <a:schemeClr val="bg1"/>
                </a:solidFill>
                <a:latin typeface="+mn-lt"/>
              </a:rPr>
              <a:t>Cytiva</a:t>
            </a:r>
          </a:p>
        </p:txBody>
      </p:sp>
      <p:sp>
        <p:nvSpPr>
          <p:cNvPr id="3" name="Slide Number">
            <a:extLst>
              <a:ext uri="{FF2B5EF4-FFF2-40B4-BE49-F238E27FC236}">
                <a16:creationId xmlns:a16="http://schemas.microsoft.com/office/drawing/2014/main" id="{692493E6-650F-DCA3-7DE9-273490335BA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bg1"/>
                </a:solidFill>
                <a:latin typeface="+mn-lt"/>
              </a:rPr>
              <a:pPr algn="r"/>
              <a:t>‹#›</a:t>
            </a:fld>
            <a:endParaRPr lang="en-US" sz="1000" dirty="0">
              <a:solidFill>
                <a:schemeClr val="bg1"/>
              </a:solidFill>
              <a:latin typeface="+mn-lt"/>
            </a:endParaRPr>
          </a:p>
        </p:txBody>
      </p:sp>
    </p:spTree>
    <p:extLst>
      <p:ext uri="{BB962C8B-B14F-4D97-AF65-F5344CB8AC3E}">
        <p14:creationId xmlns:p14="http://schemas.microsoft.com/office/powerpoint/2010/main" val="166418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07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 White">
    <p:spTree>
      <p:nvGrpSpPr>
        <p:cNvPr id="1" name=""/>
        <p:cNvGrpSpPr/>
        <p:nvPr/>
      </p:nvGrpSpPr>
      <p:grpSpPr>
        <a:xfrm>
          <a:off x="0" y="0"/>
          <a:ext cx="0" cy="0"/>
          <a:chOff x="0" y="0"/>
          <a:chExt cx="0" cy="0"/>
        </a:xfrm>
      </p:grpSpPr>
      <p:sp>
        <p:nvSpPr>
          <p:cNvPr id="9" name="Quote">
            <a:extLst>
              <a:ext uri="{FF2B5EF4-FFF2-40B4-BE49-F238E27FC236}">
                <a16:creationId xmlns:a16="http://schemas.microsoft.com/office/drawing/2014/main" id="{6BF689CD-0FA7-41E6-AE40-BA0A37ACD107}"/>
              </a:ext>
            </a:extLst>
          </p:cNvPr>
          <p:cNvSpPr>
            <a:spLocks noEditPoints="1"/>
          </p:cNvSpPr>
          <p:nvPr userDrawn="1"/>
        </p:nvSpPr>
        <p:spPr bwMode="black">
          <a:xfrm>
            <a:off x="546100" y="1681840"/>
            <a:ext cx="1292225" cy="876300"/>
          </a:xfrm>
          <a:custGeom>
            <a:avLst/>
            <a:gdLst>
              <a:gd name="T0" fmla="*/ 919 w 1343"/>
              <a:gd name="T1" fmla="*/ 0 h 906"/>
              <a:gd name="T2" fmla="*/ 919 w 1343"/>
              <a:gd name="T3" fmla="*/ 0 h 906"/>
              <a:gd name="T4" fmla="*/ 692 w 1343"/>
              <a:gd name="T5" fmla="*/ 906 h 906"/>
              <a:gd name="T6" fmla="*/ 1230 w 1343"/>
              <a:gd name="T7" fmla="*/ 906 h 906"/>
              <a:gd name="T8" fmla="*/ 1343 w 1343"/>
              <a:gd name="T9" fmla="*/ 0 h 906"/>
              <a:gd name="T10" fmla="*/ 919 w 1343"/>
              <a:gd name="T11" fmla="*/ 0 h 906"/>
              <a:gd name="T12" fmla="*/ 227 w 1343"/>
              <a:gd name="T13" fmla="*/ 0 h 906"/>
              <a:gd name="T14" fmla="*/ 227 w 1343"/>
              <a:gd name="T15" fmla="*/ 0 h 906"/>
              <a:gd name="T16" fmla="*/ 0 w 1343"/>
              <a:gd name="T17" fmla="*/ 906 h 906"/>
              <a:gd name="T18" fmla="*/ 537 w 1343"/>
              <a:gd name="T19" fmla="*/ 906 h 906"/>
              <a:gd name="T20" fmla="*/ 651 w 1343"/>
              <a:gd name="T21" fmla="*/ 0 h 906"/>
              <a:gd name="T22" fmla="*/ 227 w 1343"/>
              <a:gd name="T2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3" h="906">
                <a:moveTo>
                  <a:pt x="919" y="0"/>
                </a:moveTo>
                <a:lnTo>
                  <a:pt x="919" y="0"/>
                </a:lnTo>
                <a:lnTo>
                  <a:pt x="692" y="906"/>
                </a:lnTo>
                <a:lnTo>
                  <a:pt x="1230" y="906"/>
                </a:lnTo>
                <a:lnTo>
                  <a:pt x="1343" y="0"/>
                </a:lnTo>
                <a:lnTo>
                  <a:pt x="919" y="0"/>
                </a:lnTo>
                <a:close/>
                <a:moveTo>
                  <a:pt x="227" y="0"/>
                </a:moveTo>
                <a:lnTo>
                  <a:pt x="227" y="0"/>
                </a:lnTo>
                <a:lnTo>
                  <a:pt x="0" y="906"/>
                </a:lnTo>
                <a:lnTo>
                  <a:pt x="537" y="906"/>
                </a:lnTo>
                <a:lnTo>
                  <a:pt x="651" y="0"/>
                </a:lnTo>
                <a:lnTo>
                  <a:pt x="227" y="0"/>
                </a:lnTo>
                <a:close/>
              </a:path>
            </a:pathLst>
          </a:custGeom>
          <a:solidFill>
            <a:srgbClr val="00886F"/>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2880360"/>
            <a:ext cx="7277946" cy="3200400"/>
          </a:xfrm>
        </p:spPr>
        <p:txBody>
          <a:bodyPr>
            <a:noAutofit/>
          </a:bodyPr>
          <a:lstStyle>
            <a:lvl1pPr marL="0" indent="0">
              <a:lnSpc>
                <a:spcPct val="85000"/>
              </a:lnSpc>
              <a:spcBef>
                <a:spcPts val="0"/>
              </a:spcBef>
              <a:spcAft>
                <a:spcPts val="1800"/>
              </a:spcAft>
              <a:buFontTx/>
              <a:buNone/>
              <a:defRPr sz="3200"/>
            </a:lvl1pPr>
            <a:lvl2pPr marL="0" indent="0">
              <a:spcBef>
                <a:spcPts val="0"/>
              </a:spcBef>
              <a:buFontTx/>
              <a:buNone/>
              <a:defRPr sz="1800" b="1"/>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[Quote]</a:t>
            </a:r>
          </a:p>
          <a:p>
            <a:pPr lvl="1"/>
            <a:r>
              <a:rPr lang="en-US" dirty="0"/>
              <a:t>Second level</a:t>
            </a:r>
          </a:p>
          <a:p>
            <a:pPr lvl="2"/>
            <a:r>
              <a:rPr lang="en-US" dirty="0"/>
              <a:t>Third level</a:t>
            </a:r>
          </a:p>
        </p:txBody>
      </p:sp>
      <p:sp>
        <p:nvSpPr>
          <p:cNvPr id="2" name="Cytiva">
            <a:extLst>
              <a:ext uri="{FF2B5EF4-FFF2-40B4-BE49-F238E27FC236}">
                <a16:creationId xmlns:a16="http://schemas.microsoft.com/office/drawing/2014/main" id="{53151609-F06E-43F9-8D84-942868215270}"/>
              </a:ext>
            </a:extLst>
          </p:cNvPr>
          <p:cNvSpPr txBox="1"/>
          <p:nvPr userDrawn="1"/>
        </p:nvSpPr>
        <p:spPr>
          <a:xfrm>
            <a:off x="546100"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solidFill>
                  <a:schemeClr val="tx1"/>
                </a:solidFill>
              </a:rPr>
              <a:t>Cytiva</a:t>
            </a:r>
          </a:p>
        </p:txBody>
      </p:sp>
      <p:sp>
        <p:nvSpPr>
          <p:cNvPr id="3" name="Slide Number">
            <a:extLst>
              <a:ext uri="{FF2B5EF4-FFF2-40B4-BE49-F238E27FC236}">
                <a16:creationId xmlns:a16="http://schemas.microsoft.com/office/drawing/2014/main" id="{02B51DA9-637D-9091-A078-9E4F0CF2FD6A}"/>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219754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 Green">
    <p:bg>
      <p:bgPr>
        <a:solidFill>
          <a:srgbClr val="00886F"/>
        </a:solidFill>
        <a:effectLst/>
      </p:bgPr>
    </p:bg>
    <p:spTree>
      <p:nvGrpSpPr>
        <p:cNvPr id="1" name=""/>
        <p:cNvGrpSpPr/>
        <p:nvPr/>
      </p:nvGrpSpPr>
      <p:grpSpPr>
        <a:xfrm>
          <a:off x="0" y="0"/>
          <a:ext cx="0" cy="0"/>
          <a:chOff x="0" y="0"/>
          <a:chExt cx="0" cy="0"/>
        </a:xfrm>
      </p:grpSpPr>
      <p:sp>
        <p:nvSpPr>
          <p:cNvPr id="7" name="Quote">
            <a:extLst>
              <a:ext uri="{FF2B5EF4-FFF2-40B4-BE49-F238E27FC236}">
                <a16:creationId xmlns:a16="http://schemas.microsoft.com/office/drawing/2014/main" id="{FC9F35C4-0576-0D4C-B9E7-2F214E4CE10D}"/>
              </a:ext>
            </a:extLst>
          </p:cNvPr>
          <p:cNvSpPr>
            <a:spLocks noEditPoints="1"/>
          </p:cNvSpPr>
          <p:nvPr userDrawn="1"/>
        </p:nvSpPr>
        <p:spPr bwMode="black">
          <a:xfrm>
            <a:off x="546100" y="1681840"/>
            <a:ext cx="1292225" cy="876300"/>
          </a:xfrm>
          <a:custGeom>
            <a:avLst/>
            <a:gdLst>
              <a:gd name="T0" fmla="*/ 919 w 1343"/>
              <a:gd name="T1" fmla="*/ 0 h 906"/>
              <a:gd name="T2" fmla="*/ 919 w 1343"/>
              <a:gd name="T3" fmla="*/ 0 h 906"/>
              <a:gd name="T4" fmla="*/ 692 w 1343"/>
              <a:gd name="T5" fmla="*/ 906 h 906"/>
              <a:gd name="T6" fmla="*/ 1230 w 1343"/>
              <a:gd name="T7" fmla="*/ 906 h 906"/>
              <a:gd name="T8" fmla="*/ 1343 w 1343"/>
              <a:gd name="T9" fmla="*/ 0 h 906"/>
              <a:gd name="T10" fmla="*/ 919 w 1343"/>
              <a:gd name="T11" fmla="*/ 0 h 906"/>
              <a:gd name="T12" fmla="*/ 227 w 1343"/>
              <a:gd name="T13" fmla="*/ 0 h 906"/>
              <a:gd name="T14" fmla="*/ 227 w 1343"/>
              <a:gd name="T15" fmla="*/ 0 h 906"/>
              <a:gd name="T16" fmla="*/ 0 w 1343"/>
              <a:gd name="T17" fmla="*/ 906 h 906"/>
              <a:gd name="T18" fmla="*/ 537 w 1343"/>
              <a:gd name="T19" fmla="*/ 906 h 906"/>
              <a:gd name="T20" fmla="*/ 651 w 1343"/>
              <a:gd name="T21" fmla="*/ 0 h 906"/>
              <a:gd name="T22" fmla="*/ 227 w 1343"/>
              <a:gd name="T2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3" h="906">
                <a:moveTo>
                  <a:pt x="919" y="0"/>
                </a:moveTo>
                <a:lnTo>
                  <a:pt x="919" y="0"/>
                </a:lnTo>
                <a:lnTo>
                  <a:pt x="692" y="906"/>
                </a:lnTo>
                <a:lnTo>
                  <a:pt x="1230" y="906"/>
                </a:lnTo>
                <a:lnTo>
                  <a:pt x="1343" y="0"/>
                </a:lnTo>
                <a:lnTo>
                  <a:pt x="919" y="0"/>
                </a:lnTo>
                <a:close/>
                <a:moveTo>
                  <a:pt x="227" y="0"/>
                </a:moveTo>
                <a:lnTo>
                  <a:pt x="227" y="0"/>
                </a:lnTo>
                <a:lnTo>
                  <a:pt x="0" y="906"/>
                </a:lnTo>
                <a:lnTo>
                  <a:pt x="537" y="906"/>
                </a:lnTo>
                <a:lnTo>
                  <a:pt x="651" y="0"/>
                </a:lnTo>
                <a:lnTo>
                  <a:pt x="2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2880360"/>
            <a:ext cx="7277946" cy="3200400"/>
          </a:xfrm>
        </p:spPr>
        <p:txBody>
          <a:bodyPr>
            <a:noAutofit/>
          </a:bodyPr>
          <a:lstStyle>
            <a:lvl1pPr marL="0" indent="0">
              <a:lnSpc>
                <a:spcPct val="85000"/>
              </a:lnSpc>
              <a:spcBef>
                <a:spcPts val="0"/>
              </a:spcBef>
              <a:spcAft>
                <a:spcPts val="1800"/>
              </a:spcAft>
              <a:buFontTx/>
              <a:buNone/>
              <a:defRPr sz="3200">
                <a:solidFill>
                  <a:schemeClr val="tx1"/>
                </a:solidFill>
              </a:defRPr>
            </a:lvl1pPr>
            <a:lvl2pPr marL="0" indent="0">
              <a:spcBef>
                <a:spcPts val="0"/>
              </a:spcBef>
              <a:buFontTx/>
              <a:buNone/>
              <a:defRPr sz="1800" b="1">
                <a:solidFill>
                  <a:schemeClr val="tx1"/>
                </a:solidFill>
              </a:defRPr>
            </a:lvl2pPr>
            <a:lvl3pPr marL="0" indent="0">
              <a:spcBef>
                <a:spcPts val="0"/>
              </a:spcBef>
              <a:buFontTx/>
              <a:buNone/>
              <a:defRPr sz="1800">
                <a:solidFill>
                  <a:schemeClr val="tx1"/>
                </a:solidFill>
              </a:defRPr>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[Quote]</a:t>
            </a:r>
          </a:p>
          <a:p>
            <a:pPr lvl="1"/>
            <a:r>
              <a:rPr lang="en-US" dirty="0"/>
              <a:t>Second level</a:t>
            </a:r>
          </a:p>
          <a:p>
            <a:pPr lvl="2"/>
            <a:r>
              <a:rPr lang="en-US" dirty="0"/>
              <a:t>Third level</a:t>
            </a:r>
          </a:p>
        </p:txBody>
      </p:sp>
      <p:sp>
        <p:nvSpPr>
          <p:cNvPr id="5" name="Cytiva">
            <a:extLst>
              <a:ext uri="{FF2B5EF4-FFF2-40B4-BE49-F238E27FC236}">
                <a16:creationId xmlns:a16="http://schemas.microsoft.com/office/drawing/2014/main" id="{13E272B9-1418-6092-969E-9430E9D0D193}"/>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8" name="Slide Number">
            <a:extLst>
              <a:ext uri="{FF2B5EF4-FFF2-40B4-BE49-F238E27FC236}">
                <a16:creationId xmlns:a16="http://schemas.microsoft.com/office/drawing/2014/main" id="{B72F9C9E-4240-2E81-28A2-718E849D5D92}"/>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1469381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illustration - Geen">
    <p:bg>
      <p:bgRef idx="1001">
        <a:schemeClr val="bg2"/>
      </p:bgRef>
    </p:bg>
    <p:spTree>
      <p:nvGrpSpPr>
        <p:cNvPr id="1" name=""/>
        <p:cNvGrpSpPr/>
        <p:nvPr/>
      </p:nvGrpSpPr>
      <p:grpSpPr>
        <a:xfrm>
          <a:off x="0" y="0"/>
          <a:ext cx="0" cy="0"/>
          <a:chOff x="0" y="0"/>
          <a:chExt cx="0" cy="0"/>
        </a:xfrm>
      </p:grpSpPr>
      <p:pic>
        <p:nvPicPr>
          <p:cNvPr id="3" name="Cytiva" descr="Cytiva">
            <a:extLst>
              <a:ext uri="{FF2B5EF4-FFF2-40B4-BE49-F238E27FC236}">
                <a16:creationId xmlns:a16="http://schemas.microsoft.com/office/drawing/2014/main" id="{3DFBB417-B1B7-D940-9A13-8AD8E17D4E39}"/>
              </a:ext>
            </a:extLst>
          </p:cNvPr>
          <p:cNvPicPr>
            <a:picLocks noChangeAspect="1"/>
          </p:cNvPicPr>
          <p:nvPr userDrawn="1"/>
        </p:nvPicPr>
        <p:blipFill>
          <a:blip r:embed="rId2"/>
          <a:stretch>
            <a:fillRect/>
          </a:stretch>
        </p:blipFill>
        <p:spPr bwMode="black">
          <a:xfrm>
            <a:off x="251852" y="251121"/>
            <a:ext cx="2983931" cy="1259882"/>
          </a:xfrm>
          <a:prstGeom prst="rect">
            <a:avLst/>
          </a:prstGeom>
        </p:spPr>
      </p:pic>
      <p:sp>
        <p:nvSpPr>
          <p:cNvPr id="4" name="Title 1">
            <a:extLst>
              <a:ext uri="{FF2B5EF4-FFF2-40B4-BE49-F238E27FC236}">
                <a16:creationId xmlns:a16="http://schemas.microsoft.com/office/drawing/2014/main" id="{19B23B97-5FEA-CB12-D07F-F298E8531A80}"/>
              </a:ext>
            </a:extLst>
          </p:cNvPr>
          <p:cNvSpPr txBox="1">
            <a:spLocks/>
          </p:cNvSpPr>
          <p:nvPr userDrawn="1"/>
        </p:nvSpPr>
        <p:spPr>
          <a:xfrm>
            <a:off x="546100" y="1828799"/>
            <a:ext cx="5184140" cy="2235855"/>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5400" b="1" kern="1200">
                <a:solidFill>
                  <a:schemeClr val="tx1"/>
                </a:solidFill>
                <a:latin typeface="+mj-lt"/>
                <a:ea typeface="+mj-ea"/>
                <a:cs typeface="+mj-cs"/>
              </a:defRPr>
            </a:lvl1pPr>
          </a:lstStyle>
          <a:p>
            <a:endParaRPr lang="en-US" dirty="0"/>
          </a:p>
        </p:txBody>
      </p:sp>
      <p:sp>
        <p:nvSpPr>
          <p:cNvPr id="5" name="Subtitle 2">
            <a:extLst>
              <a:ext uri="{FF2B5EF4-FFF2-40B4-BE49-F238E27FC236}">
                <a16:creationId xmlns:a16="http://schemas.microsoft.com/office/drawing/2014/main" id="{6D0A125B-FD6F-7FFB-6BF9-646506D965F9}"/>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dirty="0"/>
              <a:t>[Presentation subtitle]</a:t>
            </a:r>
          </a:p>
        </p:txBody>
      </p:sp>
      <p:sp>
        <p:nvSpPr>
          <p:cNvPr id="6" name="Text Placeholder 3">
            <a:extLst>
              <a:ext uri="{FF2B5EF4-FFF2-40B4-BE49-F238E27FC236}">
                <a16:creationId xmlns:a16="http://schemas.microsoft.com/office/drawing/2014/main" id="{E63B161C-E917-EF1A-D954-E20B4B944C75}"/>
              </a:ext>
            </a:extLst>
          </p:cNvPr>
          <p:cNvSpPr>
            <a:spLocks noGrp="1"/>
          </p:cNvSpPr>
          <p:nvPr>
            <p:ph type="body" sz="quarter" idx="10" hasCustomPrompt="1"/>
          </p:nvPr>
        </p:nvSpPr>
        <p:spPr>
          <a:xfrm>
            <a:off x="546099" y="4986718"/>
            <a:ext cx="5184139" cy="480431"/>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sp>
        <p:nvSpPr>
          <p:cNvPr id="7" name="Picture Placeholder 4">
            <a:extLst>
              <a:ext uri="{FF2B5EF4-FFF2-40B4-BE49-F238E27FC236}">
                <a16:creationId xmlns:a16="http://schemas.microsoft.com/office/drawing/2014/main" id="{651A1473-697E-704D-419F-2235D7089651}"/>
              </a:ext>
              <a:ext uri="{C183D7F6-B498-43B3-948B-1728B52AA6E4}">
                <adec:decorative xmlns:adec="http://schemas.microsoft.com/office/drawing/2017/decorative" val="1"/>
              </a:ext>
            </a:extLst>
          </p:cNvPr>
          <p:cNvSpPr>
            <a:spLocks noGrp="1"/>
          </p:cNvSpPr>
          <p:nvPr>
            <p:ph type="pic" sz="quarter" idx="11"/>
          </p:nvPr>
        </p:nvSpPr>
        <p:spPr>
          <a:xfrm>
            <a:off x="6096000" y="0"/>
            <a:ext cx="6096000" cy="6858000"/>
          </a:xfrm>
          <a:noFill/>
        </p:spPr>
        <p:txBody>
          <a:bodyPr anchor="t" anchorCtr="0">
            <a:normAutofit/>
          </a:bodyPr>
          <a:lstStyle>
            <a:lvl1pPr marL="0" indent="0" algn="ctr">
              <a:spcBef>
                <a:spcPts val="0"/>
              </a:spcBef>
              <a:buFontTx/>
              <a:buNone/>
              <a:defRPr sz="1800">
                <a:solidFill>
                  <a:schemeClr val="tx1"/>
                </a:solidFill>
              </a:defRPr>
            </a:lvl1pPr>
          </a:lstStyle>
          <a:p>
            <a:r>
              <a:rPr lang="en-US"/>
              <a:t>Click icon to add picture</a:t>
            </a:r>
            <a:endParaRPr lang="en-SE"/>
          </a:p>
        </p:txBody>
      </p:sp>
      <p:sp>
        <p:nvSpPr>
          <p:cNvPr id="10" name="Title 1">
            <a:extLst>
              <a:ext uri="{FF2B5EF4-FFF2-40B4-BE49-F238E27FC236}">
                <a16:creationId xmlns:a16="http://schemas.microsoft.com/office/drawing/2014/main" id="{4494B023-A341-A654-B1EC-8075946EFA4E}"/>
              </a:ext>
            </a:extLst>
          </p:cNvPr>
          <p:cNvSpPr>
            <a:spLocks noGrp="1"/>
          </p:cNvSpPr>
          <p:nvPr>
            <p:ph type="ctrTitle" hasCustomPrompt="1"/>
          </p:nvPr>
        </p:nvSpPr>
        <p:spPr>
          <a:xfrm>
            <a:off x="546098" y="1828799"/>
            <a:ext cx="5184140" cy="2235855"/>
          </a:xfrm>
        </p:spPr>
        <p:txBody>
          <a:bodyPr anchor="b"/>
          <a:lstStyle>
            <a:lvl1pPr algn="l">
              <a:lnSpc>
                <a:spcPct val="85000"/>
              </a:lnSpc>
              <a:defRPr sz="5400" b="1">
                <a:solidFill>
                  <a:schemeClr val="tx1"/>
                </a:solidFill>
              </a:defRPr>
            </a:lvl1pPr>
          </a:lstStyle>
          <a:p>
            <a:r>
              <a:rPr lang="en-US" dirty="0"/>
              <a:t>[Presentation title]</a:t>
            </a:r>
          </a:p>
        </p:txBody>
      </p:sp>
      <p:pic>
        <p:nvPicPr>
          <p:cNvPr id="8" name="Picture 7">
            <a:extLst>
              <a:ext uri="{FF2B5EF4-FFF2-40B4-BE49-F238E27FC236}">
                <a16:creationId xmlns:a16="http://schemas.microsoft.com/office/drawing/2014/main" id="{E0A2C32E-7835-6493-2694-234E5D8A7077}"/>
              </a:ext>
            </a:extLst>
          </p:cNvPr>
          <p:cNvPicPr>
            <a:picLocks noChangeAspect="1"/>
          </p:cNvPicPr>
          <p:nvPr userDrawn="1"/>
        </p:nvPicPr>
        <p:blipFill>
          <a:blip r:embed="rId3"/>
          <a:stretch>
            <a:fillRect/>
          </a:stretch>
        </p:blipFill>
        <p:spPr>
          <a:xfrm>
            <a:off x="546098" y="5744769"/>
            <a:ext cx="540852" cy="702068"/>
          </a:xfrm>
          <a:prstGeom prst="rect">
            <a:avLst/>
          </a:prstGeom>
        </p:spPr>
      </p:pic>
    </p:spTree>
    <p:extLst>
      <p:ext uri="{BB962C8B-B14F-4D97-AF65-F5344CB8AC3E}">
        <p14:creationId xmlns:p14="http://schemas.microsoft.com/office/powerpoint/2010/main" val="1523078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Quote - Orange">
    <p:bg>
      <p:bgPr>
        <a:solidFill>
          <a:srgbClr val="D84900"/>
        </a:solidFill>
        <a:effectLst/>
      </p:bgPr>
    </p:bg>
    <p:spTree>
      <p:nvGrpSpPr>
        <p:cNvPr id="1" name=""/>
        <p:cNvGrpSpPr/>
        <p:nvPr/>
      </p:nvGrpSpPr>
      <p:grpSpPr>
        <a:xfrm>
          <a:off x="0" y="0"/>
          <a:ext cx="0" cy="0"/>
          <a:chOff x="0" y="0"/>
          <a:chExt cx="0" cy="0"/>
        </a:xfrm>
      </p:grpSpPr>
      <p:sp>
        <p:nvSpPr>
          <p:cNvPr id="5" name="Quote">
            <a:extLst>
              <a:ext uri="{FF2B5EF4-FFF2-40B4-BE49-F238E27FC236}">
                <a16:creationId xmlns:a16="http://schemas.microsoft.com/office/drawing/2014/main" id="{504E85B2-74A5-5941-BA6A-98B45A1E4A7E}"/>
              </a:ext>
            </a:extLst>
          </p:cNvPr>
          <p:cNvSpPr>
            <a:spLocks noEditPoints="1"/>
          </p:cNvSpPr>
          <p:nvPr userDrawn="1"/>
        </p:nvSpPr>
        <p:spPr bwMode="black">
          <a:xfrm>
            <a:off x="546100" y="1681840"/>
            <a:ext cx="1292225" cy="876300"/>
          </a:xfrm>
          <a:custGeom>
            <a:avLst/>
            <a:gdLst>
              <a:gd name="T0" fmla="*/ 919 w 1343"/>
              <a:gd name="T1" fmla="*/ 0 h 906"/>
              <a:gd name="T2" fmla="*/ 919 w 1343"/>
              <a:gd name="T3" fmla="*/ 0 h 906"/>
              <a:gd name="T4" fmla="*/ 692 w 1343"/>
              <a:gd name="T5" fmla="*/ 906 h 906"/>
              <a:gd name="T6" fmla="*/ 1230 w 1343"/>
              <a:gd name="T7" fmla="*/ 906 h 906"/>
              <a:gd name="T8" fmla="*/ 1343 w 1343"/>
              <a:gd name="T9" fmla="*/ 0 h 906"/>
              <a:gd name="T10" fmla="*/ 919 w 1343"/>
              <a:gd name="T11" fmla="*/ 0 h 906"/>
              <a:gd name="T12" fmla="*/ 227 w 1343"/>
              <a:gd name="T13" fmla="*/ 0 h 906"/>
              <a:gd name="T14" fmla="*/ 227 w 1343"/>
              <a:gd name="T15" fmla="*/ 0 h 906"/>
              <a:gd name="T16" fmla="*/ 0 w 1343"/>
              <a:gd name="T17" fmla="*/ 906 h 906"/>
              <a:gd name="T18" fmla="*/ 537 w 1343"/>
              <a:gd name="T19" fmla="*/ 906 h 906"/>
              <a:gd name="T20" fmla="*/ 651 w 1343"/>
              <a:gd name="T21" fmla="*/ 0 h 906"/>
              <a:gd name="T22" fmla="*/ 227 w 1343"/>
              <a:gd name="T23"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3" h="906">
                <a:moveTo>
                  <a:pt x="919" y="0"/>
                </a:moveTo>
                <a:lnTo>
                  <a:pt x="919" y="0"/>
                </a:lnTo>
                <a:lnTo>
                  <a:pt x="692" y="906"/>
                </a:lnTo>
                <a:lnTo>
                  <a:pt x="1230" y="906"/>
                </a:lnTo>
                <a:lnTo>
                  <a:pt x="1343" y="0"/>
                </a:lnTo>
                <a:lnTo>
                  <a:pt x="919" y="0"/>
                </a:lnTo>
                <a:close/>
                <a:moveTo>
                  <a:pt x="227" y="0"/>
                </a:moveTo>
                <a:lnTo>
                  <a:pt x="227" y="0"/>
                </a:lnTo>
                <a:lnTo>
                  <a:pt x="0" y="906"/>
                </a:lnTo>
                <a:lnTo>
                  <a:pt x="537" y="906"/>
                </a:lnTo>
                <a:lnTo>
                  <a:pt x="651" y="0"/>
                </a:lnTo>
                <a:lnTo>
                  <a:pt x="22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2880360"/>
            <a:ext cx="7277946" cy="3200400"/>
          </a:xfrm>
        </p:spPr>
        <p:txBody>
          <a:bodyPr>
            <a:noAutofit/>
          </a:bodyPr>
          <a:lstStyle>
            <a:lvl1pPr marL="0" indent="0">
              <a:lnSpc>
                <a:spcPct val="85000"/>
              </a:lnSpc>
              <a:spcBef>
                <a:spcPts val="0"/>
              </a:spcBef>
              <a:spcAft>
                <a:spcPts val="1800"/>
              </a:spcAft>
              <a:buFontTx/>
              <a:buNone/>
              <a:defRPr sz="3200"/>
            </a:lvl1pPr>
            <a:lvl2pPr marL="0" indent="0">
              <a:spcBef>
                <a:spcPts val="0"/>
              </a:spcBef>
              <a:buFontTx/>
              <a:buNone/>
              <a:defRPr sz="1800" b="1"/>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[Quote]</a:t>
            </a:r>
          </a:p>
          <a:p>
            <a:pPr lvl="1"/>
            <a:r>
              <a:rPr lang="en-US" dirty="0"/>
              <a:t>Second level</a:t>
            </a:r>
          </a:p>
          <a:p>
            <a:pPr lvl="2"/>
            <a:r>
              <a:rPr lang="en-US" dirty="0"/>
              <a:t>Third level</a:t>
            </a:r>
          </a:p>
        </p:txBody>
      </p:sp>
      <p:sp>
        <p:nvSpPr>
          <p:cNvPr id="2" name="Cytiva">
            <a:extLst>
              <a:ext uri="{FF2B5EF4-FFF2-40B4-BE49-F238E27FC236}">
                <a16:creationId xmlns:a16="http://schemas.microsoft.com/office/drawing/2014/main" id="{CDCBB39D-2EC3-A172-545A-8E7903DEB967}"/>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solidFill>
                  <a:schemeClr val="tx1"/>
                </a:solidFill>
              </a:rPr>
              <a:t>Cytiva</a:t>
            </a:r>
          </a:p>
        </p:txBody>
      </p:sp>
      <p:sp>
        <p:nvSpPr>
          <p:cNvPr id="3" name="Slide Number">
            <a:extLst>
              <a:ext uri="{FF2B5EF4-FFF2-40B4-BE49-F238E27FC236}">
                <a16:creationId xmlns:a16="http://schemas.microsoft.com/office/drawing/2014/main" id="{EACAB576-FAC4-C12A-1B10-EC46FAB8E5B3}"/>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15162001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93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 White">
    <p:bg>
      <p:bgRef idx="1001">
        <a:schemeClr val="bg1"/>
      </p:bgRef>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0" y="549275"/>
            <a:ext cx="5549900" cy="5531485"/>
          </a:xfrm>
        </p:spPr>
        <p:txBody>
          <a:bodyPr>
            <a:noAutofit/>
          </a:bodyPr>
          <a:lstStyle>
            <a:lvl1pPr marL="0" indent="0">
              <a:lnSpc>
                <a:spcPct val="85000"/>
              </a:lnSpc>
              <a:spcBef>
                <a:spcPts val="0"/>
              </a:spcBef>
              <a:spcAft>
                <a:spcPts val="1800"/>
              </a:spcAft>
              <a:buFontTx/>
              <a:buNone/>
              <a:defRPr sz="4400" b="1">
                <a:solidFill>
                  <a:schemeClr val="tx2"/>
                </a:solidFill>
                <a:latin typeface="+mj-lt"/>
              </a:defRPr>
            </a:lvl1pPr>
            <a:lvl2pPr marL="0" indent="0">
              <a:spcBef>
                <a:spcPts val="0"/>
              </a:spcBef>
              <a:buFontTx/>
              <a:buNone/>
              <a:defRPr sz="1800" b="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[Statement]</a:t>
            </a:r>
          </a:p>
          <a:p>
            <a:pPr lvl="1"/>
            <a:r>
              <a:rPr lang="en-US" dirty="0"/>
              <a:t>Second level</a:t>
            </a:r>
          </a:p>
        </p:txBody>
      </p:sp>
      <p:pic>
        <p:nvPicPr>
          <p:cNvPr id="2" name="Graphic 1">
            <a:extLst>
              <a:ext uri="{FF2B5EF4-FFF2-40B4-BE49-F238E27FC236}">
                <a16:creationId xmlns:a16="http://schemas.microsoft.com/office/drawing/2014/main" id="{3F263DB7-1440-9884-41DF-3953C313933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819" t="1387" r="24847" b="1218"/>
          <a:stretch/>
        </p:blipFill>
        <p:spPr>
          <a:xfrm>
            <a:off x="7534656" y="-1"/>
            <a:ext cx="3685032" cy="6858001"/>
          </a:xfrm>
          <a:prstGeom prst="rect">
            <a:avLst/>
          </a:prstGeom>
        </p:spPr>
      </p:pic>
      <p:sp useBgFill="1">
        <p:nvSpPr>
          <p:cNvPr id="3" name="Cytiva">
            <a:extLst>
              <a:ext uri="{FF2B5EF4-FFF2-40B4-BE49-F238E27FC236}">
                <a16:creationId xmlns:a16="http://schemas.microsoft.com/office/drawing/2014/main" id="{997CA555-6353-4956-E773-D9465BF758FA}"/>
              </a:ext>
            </a:extLst>
          </p:cNvPr>
          <p:cNvSpPr txBox="1"/>
          <p:nvPr userDrawn="1"/>
        </p:nvSpPr>
        <p:spPr>
          <a:xfrm>
            <a:off x="546098" y="6218238"/>
            <a:ext cx="5365751" cy="228600"/>
          </a:xfrm>
          <a:prstGeom prst="rect">
            <a:avLst/>
          </a:prstGeom>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useBgFill="1">
        <p:nvSpPr>
          <p:cNvPr id="4" name="Slide Number">
            <a:extLst>
              <a:ext uri="{FF2B5EF4-FFF2-40B4-BE49-F238E27FC236}">
                <a16:creationId xmlns:a16="http://schemas.microsoft.com/office/drawing/2014/main" id="{77B2E609-37A6-D859-6B1C-8EA045E0DC61}"/>
              </a:ext>
            </a:extLst>
          </p:cNvPr>
          <p:cNvSpPr txBox="1"/>
          <p:nvPr userDrawn="1"/>
        </p:nvSpPr>
        <p:spPr>
          <a:xfrm>
            <a:off x="11365523" y="6218238"/>
            <a:ext cx="274026" cy="228600"/>
          </a:xfrm>
          <a:prstGeom prst="rect">
            <a:avLst/>
          </a:prstGeom>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41364703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840" userDrawn="1">
          <p15:clr>
            <a:srgbClr val="FBAE40"/>
          </p15:clr>
        </p15:guide>
        <p15:guide id="3" pos="406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 Green">
    <p:bg>
      <p:bgPr>
        <a:solidFill>
          <a:srgbClr val="00886F"/>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1" y="549275"/>
            <a:ext cx="5549900" cy="5531485"/>
          </a:xfrm>
        </p:spPr>
        <p:txBody>
          <a:bodyPr>
            <a:noAutofit/>
          </a:bodyPr>
          <a:lstStyle>
            <a:lvl1pPr marL="0" indent="0">
              <a:lnSpc>
                <a:spcPct val="85000"/>
              </a:lnSpc>
              <a:spcBef>
                <a:spcPts val="0"/>
              </a:spcBef>
              <a:spcAft>
                <a:spcPts val="1800"/>
              </a:spcAft>
              <a:buFontTx/>
              <a:buNone/>
              <a:defRPr sz="4400" b="1">
                <a:solidFill>
                  <a:schemeClr val="tx1"/>
                </a:solidFill>
                <a:latin typeface="+mj-lt"/>
              </a:defRPr>
            </a:lvl1pPr>
            <a:lvl2pPr marL="0" indent="0">
              <a:spcBef>
                <a:spcPts val="0"/>
              </a:spcBef>
              <a:buFontTx/>
              <a:buNone/>
              <a:defRPr sz="1800" b="0">
                <a:solidFill>
                  <a:schemeClr val="tx1"/>
                </a:solidFill>
              </a:defRPr>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[Statement]</a:t>
            </a:r>
          </a:p>
          <a:p>
            <a:pPr lvl="1"/>
            <a:r>
              <a:rPr lang="en-US" dirty="0"/>
              <a:t>Second level</a:t>
            </a:r>
          </a:p>
        </p:txBody>
      </p:sp>
      <p:pic>
        <p:nvPicPr>
          <p:cNvPr id="2" name="Graphic 1">
            <a:extLst>
              <a:ext uri="{FF2B5EF4-FFF2-40B4-BE49-F238E27FC236}">
                <a16:creationId xmlns:a16="http://schemas.microsoft.com/office/drawing/2014/main" id="{6383C7D6-C750-3337-EC31-FD99BD06ADA7}"/>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6038" b="6130"/>
          <a:stretch/>
        </p:blipFill>
        <p:spPr>
          <a:xfrm>
            <a:off x="5329237" y="0"/>
            <a:ext cx="7808117" cy="6858000"/>
          </a:xfrm>
          <a:prstGeom prst="rect">
            <a:avLst/>
          </a:prstGeom>
        </p:spPr>
      </p:pic>
      <p:sp>
        <p:nvSpPr>
          <p:cNvPr id="3" name="Cytiva">
            <a:extLst>
              <a:ext uri="{FF2B5EF4-FFF2-40B4-BE49-F238E27FC236}">
                <a16:creationId xmlns:a16="http://schemas.microsoft.com/office/drawing/2014/main" id="{A692C4D5-B0CB-0BCE-846A-097D53A72347}"/>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4" name="Slide Number">
            <a:extLst>
              <a:ext uri="{FF2B5EF4-FFF2-40B4-BE49-F238E27FC236}">
                <a16:creationId xmlns:a16="http://schemas.microsoft.com/office/drawing/2014/main" id="{E751DA7A-DCE6-C7FA-49DF-099FF8AB1F31}"/>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2439650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userDrawn="1">
          <p15:clr>
            <a:srgbClr val="FBAE40"/>
          </p15:clr>
        </p15:guide>
        <p15:guide id="4" pos="40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 Orange">
    <p:bg>
      <p:bgPr>
        <a:solidFill>
          <a:srgbClr val="D84900"/>
        </a:solidFill>
        <a:effectLst/>
      </p:bgPr>
    </p:bg>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6438BD2A-D2CD-E24F-A458-D55DF9A1279A}"/>
              </a:ext>
            </a:extLst>
          </p:cNvPr>
          <p:cNvSpPr>
            <a:spLocks noGrp="1"/>
          </p:cNvSpPr>
          <p:nvPr>
            <p:ph type="body" sz="quarter" idx="11" hasCustomPrompt="1"/>
          </p:nvPr>
        </p:nvSpPr>
        <p:spPr>
          <a:xfrm>
            <a:off x="546101" y="549275"/>
            <a:ext cx="5549900" cy="5531485"/>
          </a:xfrm>
        </p:spPr>
        <p:txBody>
          <a:bodyPr>
            <a:noAutofit/>
          </a:bodyPr>
          <a:lstStyle>
            <a:lvl1pPr marL="0" indent="0">
              <a:lnSpc>
                <a:spcPct val="85000"/>
              </a:lnSpc>
              <a:spcBef>
                <a:spcPts val="0"/>
              </a:spcBef>
              <a:spcAft>
                <a:spcPts val="1800"/>
              </a:spcAft>
              <a:buFontTx/>
              <a:buNone/>
              <a:defRPr sz="4400" b="1">
                <a:solidFill>
                  <a:schemeClr val="tx1"/>
                </a:solidFill>
                <a:latin typeface="+mj-lt"/>
              </a:defRPr>
            </a:lvl1pPr>
            <a:lvl2pPr marL="0" indent="0">
              <a:spcBef>
                <a:spcPts val="0"/>
              </a:spcBef>
              <a:buFontTx/>
              <a:buNone/>
              <a:defRPr sz="1800" b="0">
                <a:solidFill>
                  <a:schemeClr val="tx1"/>
                </a:solidFill>
              </a:defRPr>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[Statement]</a:t>
            </a:r>
          </a:p>
          <a:p>
            <a:pPr lvl="1"/>
            <a:r>
              <a:rPr lang="en-US" dirty="0"/>
              <a:t>Second level</a:t>
            </a:r>
          </a:p>
        </p:txBody>
      </p:sp>
      <p:pic>
        <p:nvPicPr>
          <p:cNvPr id="2" name="Pictogram">
            <a:extLst>
              <a:ext uri="{FF2B5EF4-FFF2-40B4-BE49-F238E27FC236}">
                <a16:creationId xmlns:a16="http://schemas.microsoft.com/office/drawing/2014/main" id="{E9CA9513-EFB1-49F8-BBB3-D3575621923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6457950" y="0"/>
            <a:ext cx="5734050" cy="6858000"/>
          </a:xfrm>
          <a:prstGeom prst="rect">
            <a:avLst/>
          </a:prstGeom>
        </p:spPr>
      </p:pic>
      <p:sp>
        <p:nvSpPr>
          <p:cNvPr id="3" name="Cytiva">
            <a:extLst>
              <a:ext uri="{FF2B5EF4-FFF2-40B4-BE49-F238E27FC236}">
                <a16:creationId xmlns:a16="http://schemas.microsoft.com/office/drawing/2014/main" id="{F847891E-7D08-50ED-BC3A-02C935DCBF82}"/>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4" name="Slide Number">
            <a:extLst>
              <a:ext uri="{FF2B5EF4-FFF2-40B4-BE49-F238E27FC236}">
                <a16:creationId xmlns:a16="http://schemas.microsoft.com/office/drawing/2014/main" id="{7A84BA20-6A0D-14F8-520E-94CE722D2ACA}"/>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18807228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406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screen video">
    <p:bg>
      <p:bgPr>
        <a:solidFill>
          <a:srgbClr val="000000"/>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A0AB9E7-AACA-344D-8C1C-93309DC502B3}"/>
              </a:ext>
            </a:extLst>
          </p:cNvPr>
          <p:cNvSpPr>
            <a:spLocks noGrp="1"/>
          </p:cNvSpPr>
          <p:nvPr>
            <p:ph type="media" sz="quarter" idx="10" hasCustomPrompt="1"/>
          </p:nvPr>
        </p:nvSpPr>
        <p:spPr>
          <a:xfrm>
            <a:off x="0" y="0"/>
            <a:ext cx="12192000" cy="6858000"/>
          </a:xfrm>
        </p:spPr>
        <p:txBody>
          <a:bodyPr anchor="ctr" anchorCtr="0"/>
          <a:lstStyle>
            <a:lvl1pPr marL="0" indent="0" algn="ctr">
              <a:spcBef>
                <a:spcPts val="0"/>
              </a:spcBef>
              <a:buNone/>
              <a:defRPr/>
            </a:lvl1pPr>
          </a:lstStyle>
          <a:p>
            <a:r>
              <a:rPr lang="en-US" dirty="0"/>
              <a:t>Click icon to add video</a:t>
            </a:r>
          </a:p>
        </p:txBody>
      </p:sp>
    </p:spTree>
    <p:extLst>
      <p:ext uri="{BB962C8B-B14F-4D97-AF65-F5344CB8AC3E}">
        <p14:creationId xmlns:p14="http://schemas.microsoft.com/office/powerpoint/2010/main" val="3696126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 White">
    <p:bg>
      <p:bgRef idx="1001">
        <a:schemeClr val="bg1"/>
      </p:bgRef>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dirty="0"/>
              <a:t>Thank you</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a:t>
            </a:r>
            <a:r>
              <a:rPr lang="en-US" dirty="0" err="1"/>
              <a:t>Firstname</a:t>
            </a:r>
            <a:r>
              <a:rPr lang="en-US" dirty="0"/>
              <a:t> </a:t>
            </a:r>
            <a:r>
              <a:rPr lang="en-US" dirty="0" err="1"/>
              <a:t>Lastname</a:t>
            </a:r>
            <a:r>
              <a:rPr lang="en-US" dirty="0"/>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spTree>
    <p:extLst>
      <p:ext uri="{BB962C8B-B14F-4D97-AF65-F5344CB8AC3E}">
        <p14:creationId xmlns:p14="http://schemas.microsoft.com/office/powerpoint/2010/main" val="3775523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userDrawn="1">
          <p15:clr>
            <a:srgbClr val="FBAE40"/>
          </p15:clr>
        </p15:guide>
        <p15:guide id="2" pos="372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ank you - Green">
    <p:bg>
      <p:bgPr>
        <a:solidFill>
          <a:srgbClr val="00886F"/>
        </a:solidFill>
        <a:effectLst/>
      </p:bgPr>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dirty="0">
                <a:solidFill>
                  <a:schemeClr val="tx1"/>
                </a:solidFill>
              </a:rPr>
              <a:t>Thank you</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a:t>
            </a:r>
            <a:r>
              <a:rPr lang="en-US" dirty="0" err="1"/>
              <a:t>Firstname</a:t>
            </a:r>
            <a:r>
              <a:rPr lang="en-US" dirty="0"/>
              <a:t> </a:t>
            </a:r>
            <a:r>
              <a:rPr lang="en-US" dirty="0" err="1"/>
              <a:t>Lastname</a:t>
            </a:r>
            <a:r>
              <a:rPr lang="en-US" dirty="0"/>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spTree>
    <p:extLst>
      <p:ext uri="{BB962C8B-B14F-4D97-AF65-F5344CB8AC3E}">
        <p14:creationId xmlns:p14="http://schemas.microsoft.com/office/powerpoint/2010/main" val="1643874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 Full blee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0E2057-033D-7783-AC84-35C13D601D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E0DCDD49-9E16-FA59-B3F7-C78E30566679}"/>
              </a:ext>
            </a:extLst>
          </p:cNvPr>
          <p:cNvSpPr/>
          <p:nvPr userDrawn="1"/>
        </p:nvSpPr>
        <p:spPr>
          <a:xfrm>
            <a:off x="0" y="0"/>
            <a:ext cx="5212080" cy="6857999"/>
          </a:xfrm>
          <a:prstGeom prst="rect">
            <a:avLst/>
          </a:prstGeom>
          <a:gradFill>
            <a:gsLst>
              <a:gs pos="200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dirty="0">
                <a:solidFill>
                  <a:schemeClr val="tx1"/>
                </a:solidFill>
              </a:rPr>
              <a:t>Thank you</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solidFill>
                  <a:schemeClr val="tx1"/>
                </a:solidFill>
              </a:defRPr>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a:t>
            </a:r>
            <a:r>
              <a:rPr lang="en-US" dirty="0" err="1"/>
              <a:t>Firstname</a:t>
            </a:r>
            <a:r>
              <a:rPr lang="en-US" dirty="0"/>
              <a:t> </a:t>
            </a:r>
            <a:r>
              <a:rPr lang="en-US" dirty="0" err="1"/>
              <a:t>Lastname</a:t>
            </a:r>
            <a:r>
              <a:rPr lang="en-US" dirty="0"/>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spTree>
    <p:extLst>
      <p:ext uri="{BB962C8B-B14F-4D97-AF65-F5344CB8AC3E}">
        <p14:creationId xmlns:p14="http://schemas.microsoft.com/office/powerpoint/2010/main" val="39195425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ep in touch - White">
    <p:bg>
      <p:bgRef idx="1001">
        <a:schemeClr val="bg1"/>
      </p:bgRef>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dirty="0"/>
              <a:t>Let’s keep </a:t>
            </a:r>
            <a:br>
              <a:rPr lang="en-US" dirty="0"/>
            </a:br>
            <a:r>
              <a:rPr lang="en-US" dirty="0"/>
              <a:t>in touch</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a:t>
            </a:r>
            <a:r>
              <a:rPr lang="en-US" dirty="0" err="1"/>
              <a:t>Firstname</a:t>
            </a:r>
            <a:r>
              <a:rPr lang="en-US" dirty="0"/>
              <a:t> </a:t>
            </a:r>
            <a:r>
              <a:rPr lang="en-US" dirty="0" err="1"/>
              <a:t>Lastname</a:t>
            </a:r>
            <a:r>
              <a:rPr lang="en-US" dirty="0"/>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grpSp>
        <p:nvGrpSpPr>
          <p:cNvPr id="25" name="Facebook">
            <a:extLst>
              <a:ext uri="{FF2B5EF4-FFF2-40B4-BE49-F238E27FC236}">
                <a16:creationId xmlns:a16="http://schemas.microsoft.com/office/drawing/2014/main" id="{A1CBAE46-AB79-8F40-916E-39D2B6BFF94A}"/>
              </a:ext>
            </a:extLst>
          </p:cNvPr>
          <p:cNvGrpSpPr/>
          <p:nvPr userDrawn="1"/>
        </p:nvGrpSpPr>
        <p:grpSpPr bwMode="black">
          <a:xfrm>
            <a:off x="9592056" y="684089"/>
            <a:ext cx="2054513" cy="274320"/>
            <a:chOff x="9592363" y="549273"/>
            <a:chExt cx="2054513" cy="274320"/>
          </a:xfrm>
        </p:grpSpPr>
        <p:sp>
          <p:nvSpPr>
            <p:cNvPr id="15" name="Icon">
              <a:extLst>
                <a:ext uri="{FF2B5EF4-FFF2-40B4-BE49-F238E27FC236}">
                  <a16:creationId xmlns:a16="http://schemas.microsoft.com/office/drawing/2014/main" id="{49C340AC-6F5F-334D-9EDA-FF21DB06FB6C}"/>
                </a:ext>
                <a:ext uri="{C183D7F6-B498-43B3-948B-1728B52AA6E4}">
                  <adec:decorative xmlns:adec="http://schemas.microsoft.com/office/drawing/2017/decorative" val="1"/>
                </a:ext>
              </a:extLst>
            </p:cNvPr>
            <p:cNvSpPr>
              <a:spLocks noChangeAspect="1"/>
            </p:cNvSpPr>
            <p:nvPr userDrawn="1"/>
          </p:nvSpPr>
          <p:spPr bwMode="black">
            <a:xfrm>
              <a:off x="9592363" y="595946"/>
              <a:ext cx="90827" cy="182880"/>
            </a:xfrm>
            <a:custGeom>
              <a:avLst/>
              <a:gdLst>
                <a:gd name="T0" fmla="*/ 1659 w 1659"/>
                <a:gd name="T1" fmla="*/ 529 h 3333"/>
                <a:gd name="T2" fmla="*/ 1659 w 1659"/>
                <a:gd name="T3" fmla="*/ 529 h 3333"/>
                <a:gd name="T4" fmla="*/ 1659 w 1659"/>
                <a:gd name="T5" fmla="*/ 22 h 3333"/>
                <a:gd name="T6" fmla="*/ 1275 w 1659"/>
                <a:gd name="T7" fmla="*/ 0 h 3333"/>
                <a:gd name="T8" fmla="*/ 443 w 1659"/>
                <a:gd name="T9" fmla="*/ 831 h 3333"/>
                <a:gd name="T10" fmla="*/ 443 w 1659"/>
                <a:gd name="T11" fmla="*/ 1156 h 3333"/>
                <a:gd name="T12" fmla="*/ 0 w 1659"/>
                <a:gd name="T13" fmla="*/ 1156 h 3333"/>
                <a:gd name="T14" fmla="*/ 0 w 1659"/>
                <a:gd name="T15" fmla="*/ 1696 h 3333"/>
                <a:gd name="T16" fmla="*/ 443 w 1659"/>
                <a:gd name="T17" fmla="*/ 1696 h 3333"/>
                <a:gd name="T18" fmla="*/ 443 w 1659"/>
                <a:gd name="T19" fmla="*/ 3333 h 3333"/>
                <a:gd name="T20" fmla="*/ 1101 w 1659"/>
                <a:gd name="T21" fmla="*/ 3333 h 3333"/>
                <a:gd name="T22" fmla="*/ 1101 w 1659"/>
                <a:gd name="T23" fmla="*/ 1696 h 3333"/>
                <a:gd name="T24" fmla="*/ 1595 w 1659"/>
                <a:gd name="T25" fmla="*/ 1696 h 3333"/>
                <a:gd name="T26" fmla="*/ 1650 w 1659"/>
                <a:gd name="T27" fmla="*/ 1156 h 3333"/>
                <a:gd name="T28" fmla="*/ 1101 w 1659"/>
                <a:gd name="T29" fmla="*/ 1156 h 3333"/>
                <a:gd name="T30" fmla="*/ 1101 w 1659"/>
                <a:gd name="T31" fmla="*/ 822 h 3333"/>
                <a:gd name="T32" fmla="*/ 1367 w 1659"/>
                <a:gd name="T33" fmla="*/ 529 h 3333"/>
                <a:gd name="T34" fmla="*/ 1659 w 1659"/>
                <a:gd name="T35" fmla="*/ 52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9" h="3333">
                  <a:moveTo>
                    <a:pt x="1659" y="529"/>
                  </a:moveTo>
                  <a:lnTo>
                    <a:pt x="1659" y="529"/>
                  </a:lnTo>
                  <a:lnTo>
                    <a:pt x="1659" y="22"/>
                  </a:lnTo>
                  <a:cubicBezTo>
                    <a:pt x="1563" y="8"/>
                    <a:pt x="1408" y="0"/>
                    <a:pt x="1275" y="0"/>
                  </a:cubicBezTo>
                  <a:cubicBezTo>
                    <a:pt x="663" y="0"/>
                    <a:pt x="443" y="287"/>
                    <a:pt x="443" y="831"/>
                  </a:cubicBezTo>
                  <a:lnTo>
                    <a:pt x="443" y="1156"/>
                  </a:lnTo>
                  <a:lnTo>
                    <a:pt x="0" y="1156"/>
                  </a:lnTo>
                  <a:lnTo>
                    <a:pt x="0" y="1696"/>
                  </a:lnTo>
                  <a:lnTo>
                    <a:pt x="443" y="1696"/>
                  </a:lnTo>
                  <a:lnTo>
                    <a:pt x="443" y="3333"/>
                  </a:lnTo>
                  <a:lnTo>
                    <a:pt x="1101" y="3333"/>
                  </a:lnTo>
                  <a:lnTo>
                    <a:pt x="1101" y="1696"/>
                  </a:lnTo>
                  <a:lnTo>
                    <a:pt x="1595" y="1696"/>
                  </a:lnTo>
                  <a:lnTo>
                    <a:pt x="1650" y="1156"/>
                  </a:lnTo>
                  <a:lnTo>
                    <a:pt x="1101" y="1156"/>
                  </a:lnTo>
                  <a:lnTo>
                    <a:pt x="1101" y="822"/>
                  </a:lnTo>
                  <a:cubicBezTo>
                    <a:pt x="1101" y="621"/>
                    <a:pt x="1161" y="529"/>
                    <a:pt x="1367" y="529"/>
                  </a:cubicBezTo>
                  <a:lnTo>
                    <a:pt x="1659" y="529"/>
                  </a:ln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URL">
              <a:extLst>
                <a:ext uri="{FF2B5EF4-FFF2-40B4-BE49-F238E27FC236}">
                  <a16:creationId xmlns:a16="http://schemas.microsoft.com/office/drawing/2014/main" id="{E4BC3D8B-F949-9141-8310-08FF7AA2B137}"/>
                </a:ext>
              </a:extLst>
            </p:cNvPr>
            <p:cNvSpPr txBox="1"/>
            <p:nvPr userDrawn="1"/>
          </p:nvSpPr>
          <p:spPr bwMode="black">
            <a:xfrm>
              <a:off x="9818076" y="549273"/>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rgbClr val="8B8B8D"/>
                  </a:solidFill>
                  <a:hlinkClick r:id="rId2">
                    <a:extLst>
                      <a:ext uri="{A12FA001-AC4F-418D-AE19-62706E023703}">
                        <ahyp:hlinkClr xmlns:ahyp="http://schemas.microsoft.com/office/drawing/2018/hyperlinkcolor" val="tx"/>
                      </a:ext>
                    </a:extLst>
                  </a:hlinkClick>
                </a:rPr>
                <a:t>facebook.com/</a:t>
              </a:r>
              <a:r>
                <a:rPr lang="en-US" sz="1000" dirty="0" err="1">
                  <a:solidFill>
                    <a:srgbClr val="8B8B8D"/>
                  </a:solidFill>
                  <a:hlinkClick r:id="rId2">
                    <a:extLst>
                      <a:ext uri="{A12FA001-AC4F-418D-AE19-62706E023703}">
                        <ahyp:hlinkClr xmlns:ahyp="http://schemas.microsoft.com/office/drawing/2018/hyperlinkcolor" val="tx"/>
                      </a:ext>
                    </a:extLst>
                  </a:hlinkClick>
                </a:rPr>
                <a:t>cytiva</a:t>
              </a:r>
              <a:endParaRPr lang="en-US" sz="1000" dirty="0">
                <a:solidFill>
                  <a:srgbClr val="8B8B8D"/>
                </a:solidFill>
              </a:endParaRPr>
            </a:p>
          </p:txBody>
        </p:sp>
      </p:grpSp>
      <p:grpSp>
        <p:nvGrpSpPr>
          <p:cNvPr id="26" name="LinkedIn">
            <a:extLst>
              <a:ext uri="{FF2B5EF4-FFF2-40B4-BE49-F238E27FC236}">
                <a16:creationId xmlns:a16="http://schemas.microsoft.com/office/drawing/2014/main" id="{ABFF649C-1194-6744-AD6F-2373C627E02C}"/>
              </a:ext>
            </a:extLst>
          </p:cNvPr>
          <p:cNvGrpSpPr/>
          <p:nvPr userDrawn="1"/>
        </p:nvGrpSpPr>
        <p:grpSpPr bwMode="black">
          <a:xfrm>
            <a:off x="9546336" y="957776"/>
            <a:ext cx="2100234" cy="274320"/>
            <a:chOff x="9546643" y="822960"/>
            <a:chExt cx="2100234" cy="274320"/>
          </a:xfrm>
        </p:grpSpPr>
        <p:sp>
          <p:nvSpPr>
            <p:cNvPr id="18" name="Icon">
              <a:extLst>
                <a:ext uri="{FF2B5EF4-FFF2-40B4-BE49-F238E27FC236}">
                  <a16:creationId xmlns:a16="http://schemas.microsoft.com/office/drawing/2014/main" id="{2D466134-8B1B-894E-918C-C6C7C13C3E7E}"/>
                </a:ext>
                <a:ext uri="{C183D7F6-B498-43B3-948B-1728B52AA6E4}">
                  <adec:decorative xmlns:adec="http://schemas.microsoft.com/office/drawing/2017/decorative" val="1"/>
                </a:ext>
              </a:extLst>
            </p:cNvPr>
            <p:cNvSpPr>
              <a:spLocks noChangeAspect="1" noEditPoints="1"/>
            </p:cNvSpPr>
            <p:nvPr userDrawn="1"/>
          </p:nvSpPr>
          <p:spPr bwMode="black">
            <a:xfrm>
              <a:off x="9546643" y="868680"/>
              <a:ext cx="182267" cy="182880"/>
            </a:xfrm>
            <a:custGeom>
              <a:avLst/>
              <a:gdLst>
                <a:gd name="T0" fmla="*/ 2840 w 3333"/>
                <a:gd name="T1" fmla="*/ 2840 h 3333"/>
                <a:gd name="T2" fmla="*/ 2840 w 3333"/>
                <a:gd name="T3" fmla="*/ 2840 h 3333"/>
                <a:gd name="T4" fmla="*/ 2346 w 3333"/>
                <a:gd name="T5" fmla="*/ 2840 h 3333"/>
                <a:gd name="T6" fmla="*/ 2346 w 3333"/>
                <a:gd name="T7" fmla="*/ 2066 h 3333"/>
                <a:gd name="T8" fmla="*/ 2089 w 3333"/>
                <a:gd name="T9" fmla="*/ 1644 h 3333"/>
                <a:gd name="T10" fmla="*/ 1793 w 3333"/>
                <a:gd name="T11" fmla="*/ 2053 h 3333"/>
                <a:gd name="T12" fmla="*/ 1793 w 3333"/>
                <a:gd name="T13" fmla="*/ 2840 h 3333"/>
                <a:gd name="T14" fmla="*/ 1298 w 3333"/>
                <a:gd name="T15" fmla="*/ 2840 h 3333"/>
                <a:gd name="T16" fmla="*/ 1298 w 3333"/>
                <a:gd name="T17" fmla="*/ 1249 h 3333"/>
                <a:gd name="T18" fmla="*/ 1773 w 3333"/>
                <a:gd name="T19" fmla="*/ 1249 h 3333"/>
                <a:gd name="T20" fmla="*/ 1773 w 3333"/>
                <a:gd name="T21" fmla="*/ 1466 h 3333"/>
                <a:gd name="T22" fmla="*/ 1779 w 3333"/>
                <a:gd name="T23" fmla="*/ 1466 h 3333"/>
                <a:gd name="T24" fmla="*/ 2247 w 3333"/>
                <a:gd name="T25" fmla="*/ 1209 h 3333"/>
                <a:gd name="T26" fmla="*/ 2840 w 3333"/>
                <a:gd name="T27" fmla="*/ 1967 h 3333"/>
                <a:gd name="T28" fmla="*/ 2840 w 3333"/>
                <a:gd name="T29" fmla="*/ 2840 h 3333"/>
                <a:gd name="T30" fmla="*/ 741 w 3333"/>
                <a:gd name="T31" fmla="*/ 1031 h 3333"/>
                <a:gd name="T32" fmla="*/ 741 w 3333"/>
                <a:gd name="T33" fmla="*/ 1031 h 3333"/>
                <a:gd name="T34" fmla="*/ 455 w 3333"/>
                <a:gd name="T35" fmla="*/ 745 h 3333"/>
                <a:gd name="T36" fmla="*/ 741 w 3333"/>
                <a:gd name="T37" fmla="*/ 458 h 3333"/>
                <a:gd name="T38" fmla="*/ 1028 w 3333"/>
                <a:gd name="T39" fmla="*/ 745 h 3333"/>
                <a:gd name="T40" fmla="*/ 741 w 3333"/>
                <a:gd name="T41" fmla="*/ 1031 h 3333"/>
                <a:gd name="T42" fmla="*/ 494 w 3333"/>
                <a:gd name="T43" fmla="*/ 1249 h 3333"/>
                <a:gd name="T44" fmla="*/ 494 w 3333"/>
                <a:gd name="T45" fmla="*/ 1249 h 3333"/>
                <a:gd name="T46" fmla="*/ 988 w 3333"/>
                <a:gd name="T47" fmla="*/ 1249 h 3333"/>
                <a:gd name="T48" fmla="*/ 988 w 3333"/>
                <a:gd name="T49" fmla="*/ 2840 h 3333"/>
                <a:gd name="T50" fmla="*/ 494 w 3333"/>
                <a:gd name="T51" fmla="*/ 2840 h 3333"/>
                <a:gd name="T52" fmla="*/ 494 w 3333"/>
                <a:gd name="T53" fmla="*/ 1249 h 3333"/>
                <a:gd name="T54" fmla="*/ 3086 w 3333"/>
                <a:gd name="T55" fmla="*/ 0 h 3333"/>
                <a:gd name="T56" fmla="*/ 3086 w 3333"/>
                <a:gd name="T57" fmla="*/ 0 h 3333"/>
                <a:gd name="T58" fmla="*/ 246 w 3333"/>
                <a:gd name="T59" fmla="*/ 0 h 3333"/>
                <a:gd name="T60" fmla="*/ 0 w 3333"/>
                <a:gd name="T61" fmla="*/ 239 h 3333"/>
                <a:gd name="T62" fmla="*/ 0 w 3333"/>
                <a:gd name="T63" fmla="*/ 3092 h 3333"/>
                <a:gd name="T64" fmla="*/ 246 w 3333"/>
                <a:gd name="T65" fmla="*/ 3333 h 3333"/>
                <a:gd name="T66" fmla="*/ 3086 w 3333"/>
                <a:gd name="T67" fmla="*/ 3333 h 3333"/>
                <a:gd name="T68" fmla="*/ 3333 w 3333"/>
                <a:gd name="T69" fmla="*/ 3092 h 3333"/>
                <a:gd name="T70" fmla="*/ 3333 w 3333"/>
                <a:gd name="T71" fmla="*/ 239 h 3333"/>
                <a:gd name="T72" fmla="*/ 3086 w 3333"/>
                <a:gd name="T73" fmla="*/ 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3" h="3333">
                  <a:moveTo>
                    <a:pt x="2840" y="2840"/>
                  </a:moveTo>
                  <a:lnTo>
                    <a:pt x="2840" y="2840"/>
                  </a:lnTo>
                  <a:lnTo>
                    <a:pt x="2346" y="2840"/>
                  </a:lnTo>
                  <a:lnTo>
                    <a:pt x="2346" y="2066"/>
                  </a:lnTo>
                  <a:cubicBezTo>
                    <a:pt x="2346" y="1882"/>
                    <a:pt x="2342" y="1644"/>
                    <a:pt x="2089" y="1644"/>
                  </a:cubicBezTo>
                  <a:cubicBezTo>
                    <a:pt x="1832" y="1644"/>
                    <a:pt x="1793" y="1845"/>
                    <a:pt x="1793" y="2053"/>
                  </a:cubicBezTo>
                  <a:lnTo>
                    <a:pt x="1793" y="2840"/>
                  </a:lnTo>
                  <a:lnTo>
                    <a:pt x="1298" y="2840"/>
                  </a:lnTo>
                  <a:lnTo>
                    <a:pt x="1298" y="1249"/>
                  </a:lnTo>
                  <a:lnTo>
                    <a:pt x="1773" y="1249"/>
                  </a:lnTo>
                  <a:lnTo>
                    <a:pt x="1773" y="1466"/>
                  </a:lnTo>
                  <a:lnTo>
                    <a:pt x="1779" y="1466"/>
                  </a:lnTo>
                  <a:cubicBezTo>
                    <a:pt x="1845" y="1341"/>
                    <a:pt x="2007" y="1209"/>
                    <a:pt x="2247" y="1209"/>
                  </a:cubicBezTo>
                  <a:cubicBezTo>
                    <a:pt x="2747" y="1209"/>
                    <a:pt x="2840" y="1539"/>
                    <a:pt x="2840" y="1967"/>
                  </a:cubicBezTo>
                  <a:lnTo>
                    <a:pt x="2840" y="2840"/>
                  </a:lnTo>
                  <a:close/>
                  <a:moveTo>
                    <a:pt x="741" y="1031"/>
                  </a:moveTo>
                  <a:lnTo>
                    <a:pt x="741" y="1031"/>
                  </a:lnTo>
                  <a:cubicBezTo>
                    <a:pt x="583" y="1031"/>
                    <a:pt x="455" y="903"/>
                    <a:pt x="455" y="745"/>
                  </a:cubicBezTo>
                  <a:cubicBezTo>
                    <a:pt x="455" y="587"/>
                    <a:pt x="583" y="458"/>
                    <a:pt x="741" y="458"/>
                  </a:cubicBezTo>
                  <a:cubicBezTo>
                    <a:pt x="899" y="458"/>
                    <a:pt x="1028" y="587"/>
                    <a:pt x="1028" y="745"/>
                  </a:cubicBezTo>
                  <a:cubicBezTo>
                    <a:pt x="1028" y="903"/>
                    <a:pt x="899" y="1031"/>
                    <a:pt x="741" y="1031"/>
                  </a:cubicBezTo>
                  <a:close/>
                  <a:moveTo>
                    <a:pt x="494" y="1249"/>
                  </a:moveTo>
                  <a:lnTo>
                    <a:pt x="494" y="1249"/>
                  </a:lnTo>
                  <a:lnTo>
                    <a:pt x="988" y="1249"/>
                  </a:lnTo>
                  <a:lnTo>
                    <a:pt x="988" y="2840"/>
                  </a:lnTo>
                  <a:lnTo>
                    <a:pt x="494" y="2840"/>
                  </a:lnTo>
                  <a:lnTo>
                    <a:pt x="494" y="1249"/>
                  </a:lnTo>
                  <a:close/>
                  <a:moveTo>
                    <a:pt x="3086" y="0"/>
                  </a:moveTo>
                  <a:lnTo>
                    <a:pt x="3086" y="0"/>
                  </a:lnTo>
                  <a:lnTo>
                    <a:pt x="246" y="0"/>
                  </a:lnTo>
                  <a:cubicBezTo>
                    <a:pt x="110" y="0"/>
                    <a:pt x="0" y="107"/>
                    <a:pt x="0" y="239"/>
                  </a:cubicBezTo>
                  <a:lnTo>
                    <a:pt x="0" y="3092"/>
                  </a:lnTo>
                  <a:cubicBezTo>
                    <a:pt x="0" y="3225"/>
                    <a:pt x="110" y="3333"/>
                    <a:pt x="246" y="3333"/>
                  </a:cubicBezTo>
                  <a:lnTo>
                    <a:pt x="3086" y="3333"/>
                  </a:lnTo>
                  <a:cubicBezTo>
                    <a:pt x="3222" y="3333"/>
                    <a:pt x="3333" y="3225"/>
                    <a:pt x="3333" y="3092"/>
                  </a:cubicBezTo>
                  <a:lnTo>
                    <a:pt x="3333" y="239"/>
                  </a:lnTo>
                  <a:cubicBezTo>
                    <a:pt x="3333" y="107"/>
                    <a:pt x="3222" y="0"/>
                    <a:pt x="3086" y="0"/>
                  </a:cubicBez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URL">
              <a:extLst>
                <a:ext uri="{FF2B5EF4-FFF2-40B4-BE49-F238E27FC236}">
                  <a16:creationId xmlns:a16="http://schemas.microsoft.com/office/drawing/2014/main" id="{59973A82-B1CF-A944-9F9E-78D45359A3A0}"/>
                </a:ext>
              </a:extLst>
            </p:cNvPr>
            <p:cNvSpPr txBox="1"/>
            <p:nvPr userDrawn="1"/>
          </p:nvSpPr>
          <p:spPr bwMode="black">
            <a:xfrm>
              <a:off x="9818077" y="82296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rgbClr val="8B8B8D"/>
                  </a:solidFill>
                  <a:hlinkClick r:id="rId3">
                    <a:extLst>
                      <a:ext uri="{A12FA001-AC4F-418D-AE19-62706E023703}">
                        <ahyp:hlinkClr xmlns:ahyp="http://schemas.microsoft.com/office/drawing/2018/hyperlinkcolor" val="tx"/>
                      </a:ext>
                    </a:extLst>
                  </a:hlinkClick>
                </a:rPr>
                <a:t>linkedin.com/company/</a:t>
              </a:r>
              <a:r>
                <a:rPr lang="en-US" sz="1000" dirty="0" err="1">
                  <a:solidFill>
                    <a:srgbClr val="8B8B8D"/>
                  </a:solidFill>
                  <a:hlinkClick r:id="rId3">
                    <a:extLst>
                      <a:ext uri="{A12FA001-AC4F-418D-AE19-62706E023703}">
                        <ahyp:hlinkClr xmlns:ahyp="http://schemas.microsoft.com/office/drawing/2018/hyperlinkcolor" val="tx"/>
                      </a:ext>
                    </a:extLst>
                  </a:hlinkClick>
                </a:rPr>
                <a:t>cytiva</a:t>
              </a:r>
              <a:endParaRPr lang="en-US" sz="1000" dirty="0">
                <a:solidFill>
                  <a:srgbClr val="8B8B8D"/>
                </a:solidFill>
              </a:endParaRPr>
            </a:p>
          </p:txBody>
        </p:sp>
      </p:grpSp>
      <p:grpSp>
        <p:nvGrpSpPr>
          <p:cNvPr id="27" name="Instagram">
            <a:extLst>
              <a:ext uri="{FF2B5EF4-FFF2-40B4-BE49-F238E27FC236}">
                <a16:creationId xmlns:a16="http://schemas.microsoft.com/office/drawing/2014/main" id="{2CB23A82-10FD-A648-9539-2ADF76CBFEB1}"/>
              </a:ext>
            </a:extLst>
          </p:cNvPr>
          <p:cNvGrpSpPr/>
          <p:nvPr userDrawn="1"/>
        </p:nvGrpSpPr>
        <p:grpSpPr bwMode="black">
          <a:xfrm>
            <a:off x="9546336" y="1232096"/>
            <a:ext cx="2100234" cy="274320"/>
            <a:chOff x="9546643" y="1097280"/>
            <a:chExt cx="2100234" cy="274320"/>
          </a:xfrm>
        </p:grpSpPr>
        <p:sp>
          <p:nvSpPr>
            <p:cNvPr id="17" name="Icon">
              <a:extLst>
                <a:ext uri="{FF2B5EF4-FFF2-40B4-BE49-F238E27FC236}">
                  <a16:creationId xmlns:a16="http://schemas.microsoft.com/office/drawing/2014/main" id="{22571218-802B-B448-9563-A13A715F4035}"/>
                </a:ext>
                <a:ext uri="{C183D7F6-B498-43B3-948B-1728B52AA6E4}">
                  <adec:decorative xmlns:adec="http://schemas.microsoft.com/office/drawing/2017/decorative" val="1"/>
                </a:ext>
              </a:extLst>
            </p:cNvPr>
            <p:cNvSpPr>
              <a:spLocks noChangeAspect="1" noEditPoints="1"/>
            </p:cNvSpPr>
            <p:nvPr userDrawn="1"/>
          </p:nvSpPr>
          <p:spPr bwMode="black">
            <a:xfrm>
              <a:off x="9546643" y="1143000"/>
              <a:ext cx="182267" cy="182880"/>
            </a:xfrm>
            <a:custGeom>
              <a:avLst/>
              <a:gdLst>
                <a:gd name="T0" fmla="*/ 2556 w 3333"/>
                <a:gd name="T1" fmla="*/ 576 h 3333"/>
                <a:gd name="T2" fmla="*/ 2556 w 3333"/>
                <a:gd name="T3" fmla="*/ 976 h 3333"/>
                <a:gd name="T4" fmla="*/ 2556 w 3333"/>
                <a:gd name="T5" fmla="*/ 576 h 3333"/>
                <a:gd name="T6" fmla="*/ 1667 w 3333"/>
                <a:gd name="T7" fmla="*/ 2221 h 3333"/>
                <a:gd name="T8" fmla="*/ 1667 w 3333"/>
                <a:gd name="T9" fmla="*/ 1110 h 3333"/>
                <a:gd name="T10" fmla="*/ 1667 w 3333"/>
                <a:gd name="T11" fmla="*/ 2221 h 3333"/>
                <a:gd name="T12" fmla="*/ 1667 w 3333"/>
                <a:gd name="T13" fmla="*/ 810 h 3333"/>
                <a:gd name="T14" fmla="*/ 1667 w 3333"/>
                <a:gd name="T15" fmla="*/ 2522 h 3333"/>
                <a:gd name="T16" fmla="*/ 1667 w 3333"/>
                <a:gd name="T17" fmla="*/ 810 h 3333"/>
                <a:gd name="T18" fmla="*/ 1667 w 3333"/>
                <a:gd name="T19" fmla="*/ 0 h 3333"/>
                <a:gd name="T20" fmla="*/ 575 w 3333"/>
                <a:gd name="T21" fmla="*/ 87 h 3333"/>
                <a:gd name="T22" fmla="*/ 87 w 3333"/>
                <a:gd name="T23" fmla="*/ 574 h 3333"/>
                <a:gd name="T24" fmla="*/ 0 w 3333"/>
                <a:gd name="T25" fmla="*/ 1666 h 3333"/>
                <a:gd name="T26" fmla="*/ 87 w 3333"/>
                <a:gd name="T27" fmla="*/ 2758 h 3333"/>
                <a:gd name="T28" fmla="*/ 575 w 3333"/>
                <a:gd name="T29" fmla="*/ 3245 h 3333"/>
                <a:gd name="T30" fmla="*/ 1667 w 3333"/>
                <a:gd name="T31" fmla="*/ 3333 h 3333"/>
                <a:gd name="T32" fmla="*/ 2758 w 3333"/>
                <a:gd name="T33" fmla="*/ 3245 h 3333"/>
                <a:gd name="T34" fmla="*/ 3246 w 3333"/>
                <a:gd name="T35" fmla="*/ 2758 h 3333"/>
                <a:gd name="T36" fmla="*/ 3333 w 3333"/>
                <a:gd name="T37" fmla="*/ 1666 h 3333"/>
                <a:gd name="T38" fmla="*/ 3246 w 3333"/>
                <a:gd name="T39" fmla="*/ 574 h 3333"/>
                <a:gd name="T40" fmla="*/ 2758 w 3333"/>
                <a:gd name="T41" fmla="*/ 87 h 3333"/>
                <a:gd name="T42" fmla="*/ 1667 w 3333"/>
                <a:gd name="T43" fmla="*/ 0 h 3333"/>
                <a:gd name="T44" fmla="*/ 1667 w 3333"/>
                <a:gd name="T45" fmla="*/ 299 h 3333"/>
                <a:gd name="T46" fmla="*/ 2650 w 3333"/>
                <a:gd name="T47" fmla="*/ 367 h 3333"/>
                <a:gd name="T48" fmla="*/ 2966 w 3333"/>
                <a:gd name="T49" fmla="*/ 683 h 3333"/>
                <a:gd name="T50" fmla="*/ 3033 w 3333"/>
                <a:gd name="T51" fmla="*/ 1666 h 3333"/>
                <a:gd name="T52" fmla="*/ 2966 w 3333"/>
                <a:gd name="T53" fmla="*/ 2649 h 3333"/>
                <a:gd name="T54" fmla="*/ 2650 w 3333"/>
                <a:gd name="T55" fmla="*/ 2965 h 3333"/>
                <a:gd name="T56" fmla="*/ 1667 w 3333"/>
                <a:gd name="T57" fmla="*/ 3032 h 3333"/>
                <a:gd name="T58" fmla="*/ 684 w 3333"/>
                <a:gd name="T59" fmla="*/ 2965 h 3333"/>
                <a:gd name="T60" fmla="*/ 367 w 3333"/>
                <a:gd name="T61" fmla="*/ 2649 h 3333"/>
                <a:gd name="T62" fmla="*/ 300 w 3333"/>
                <a:gd name="T63" fmla="*/ 1666 h 3333"/>
                <a:gd name="T64" fmla="*/ 367 w 3333"/>
                <a:gd name="T65" fmla="*/ 683 h 3333"/>
                <a:gd name="T66" fmla="*/ 684 w 3333"/>
                <a:gd name="T67" fmla="*/ 367 h 3333"/>
                <a:gd name="T68" fmla="*/ 1667 w 3333"/>
                <a:gd name="T69" fmla="*/ 29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3" h="3333">
                  <a:moveTo>
                    <a:pt x="2556" y="576"/>
                  </a:moveTo>
                  <a:lnTo>
                    <a:pt x="2556" y="576"/>
                  </a:lnTo>
                  <a:cubicBezTo>
                    <a:pt x="2446" y="576"/>
                    <a:pt x="2356" y="666"/>
                    <a:pt x="2356" y="776"/>
                  </a:cubicBezTo>
                  <a:cubicBezTo>
                    <a:pt x="2356" y="887"/>
                    <a:pt x="2446" y="976"/>
                    <a:pt x="2556" y="976"/>
                  </a:cubicBezTo>
                  <a:cubicBezTo>
                    <a:pt x="2667" y="976"/>
                    <a:pt x="2756" y="887"/>
                    <a:pt x="2756" y="776"/>
                  </a:cubicBezTo>
                  <a:cubicBezTo>
                    <a:pt x="2756" y="666"/>
                    <a:pt x="2667" y="576"/>
                    <a:pt x="2556" y="576"/>
                  </a:cubicBezTo>
                  <a:close/>
                  <a:moveTo>
                    <a:pt x="1667" y="2221"/>
                  </a:moveTo>
                  <a:lnTo>
                    <a:pt x="1667" y="2221"/>
                  </a:lnTo>
                  <a:cubicBezTo>
                    <a:pt x="1360" y="2221"/>
                    <a:pt x="1111" y="1973"/>
                    <a:pt x="1111" y="1666"/>
                  </a:cubicBezTo>
                  <a:cubicBezTo>
                    <a:pt x="1111" y="1359"/>
                    <a:pt x="1360" y="1110"/>
                    <a:pt x="1667" y="1110"/>
                  </a:cubicBezTo>
                  <a:cubicBezTo>
                    <a:pt x="1973" y="1110"/>
                    <a:pt x="2222" y="1359"/>
                    <a:pt x="2222" y="1666"/>
                  </a:cubicBezTo>
                  <a:cubicBezTo>
                    <a:pt x="2222" y="1973"/>
                    <a:pt x="1973" y="2221"/>
                    <a:pt x="1667" y="2221"/>
                  </a:cubicBezTo>
                  <a:close/>
                  <a:moveTo>
                    <a:pt x="1667" y="810"/>
                  </a:moveTo>
                  <a:lnTo>
                    <a:pt x="1667" y="810"/>
                  </a:lnTo>
                  <a:cubicBezTo>
                    <a:pt x="1194" y="810"/>
                    <a:pt x="811" y="1193"/>
                    <a:pt x="811" y="1666"/>
                  </a:cubicBezTo>
                  <a:cubicBezTo>
                    <a:pt x="811" y="2139"/>
                    <a:pt x="1194" y="2522"/>
                    <a:pt x="1667" y="2522"/>
                  </a:cubicBezTo>
                  <a:cubicBezTo>
                    <a:pt x="2139" y="2522"/>
                    <a:pt x="2522" y="2139"/>
                    <a:pt x="2522" y="1666"/>
                  </a:cubicBezTo>
                  <a:cubicBezTo>
                    <a:pt x="2522" y="1193"/>
                    <a:pt x="2139" y="810"/>
                    <a:pt x="1667" y="810"/>
                  </a:cubicBezTo>
                  <a:close/>
                  <a:moveTo>
                    <a:pt x="1667" y="0"/>
                  </a:moveTo>
                  <a:lnTo>
                    <a:pt x="1667" y="0"/>
                  </a:lnTo>
                  <a:cubicBezTo>
                    <a:pt x="1214" y="0"/>
                    <a:pt x="1157" y="2"/>
                    <a:pt x="979" y="9"/>
                  </a:cubicBezTo>
                  <a:cubicBezTo>
                    <a:pt x="802" y="17"/>
                    <a:pt x="681" y="45"/>
                    <a:pt x="575" y="87"/>
                  </a:cubicBezTo>
                  <a:cubicBezTo>
                    <a:pt x="465" y="129"/>
                    <a:pt x="372" y="186"/>
                    <a:pt x="280" y="279"/>
                  </a:cubicBezTo>
                  <a:cubicBezTo>
                    <a:pt x="187" y="372"/>
                    <a:pt x="130" y="465"/>
                    <a:pt x="87" y="574"/>
                  </a:cubicBezTo>
                  <a:cubicBezTo>
                    <a:pt x="46" y="680"/>
                    <a:pt x="18" y="801"/>
                    <a:pt x="10" y="979"/>
                  </a:cubicBezTo>
                  <a:cubicBezTo>
                    <a:pt x="2" y="1156"/>
                    <a:pt x="0" y="1213"/>
                    <a:pt x="0" y="1666"/>
                  </a:cubicBezTo>
                  <a:cubicBezTo>
                    <a:pt x="0" y="2118"/>
                    <a:pt x="2" y="2175"/>
                    <a:pt x="10" y="2353"/>
                  </a:cubicBezTo>
                  <a:cubicBezTo>
                    <a:pt x="18" y="2530"/>
                    <a:pt x="46" y="2652"/>
                    <a:pt x="87" y="2758"/>
                  </a:cubicBezTo>
                  <a:cubicBezTo>
                    <a:pt x="130" y="2867"/>
                    <a:pt x="187" y="2960"/>
                    <a:pt x="280" y="3053"/>
                  </a:cubicBezTo>
                  <a:cubicBezTo>
                    <a:pt x="372" y="3145"/>
                    <a:pt x="465" y="3202"/>
                    <a:pt x="575" y="3245"/>
                  </a:cubicBezTo>
                  <a:cubicBezTo>
                    <a:pt x="681" y="3286"/>
                    <a:pt x="802" y="3314"/>
                    <a:pt x="979" y="3322"/>
                  </a:cubicBezTo>
                  <a:cubicBezTo>
                    <a:pt x="1157" y="3331"/>
                    <a:pt x="1214" y="3333"/>
                    <a:pt x="1667" y="3333"/>
                  </a:cubicBezTo>
                  <a:cubicBezTo>
                    <a:pt x="2119" y="3333"/>
                    <a:pt x="2176" y="3331"/>
                    <a:pt x="2354" y="3322"/>
                  </a:cubicBezTo>
                  <a:cubicBezTo>
                    <a:pt x="2531" y="3314"/>
                    <a:pt x="2652" y="3286"/>
                    <a:pt x="2758" y="3245"/>
                  </a:cubicBezTo>
                  <a:cubicBezTo>
                    <a:pt x="2868" y="3202"/>
                    <a:pt x="2961" y="3145"/>
                    <a:pt x="3054" y="3053"/>
                  </a:cubicBezTo>
                  <a:cubicBezTo>
                    <a:pt x="3146" y="2960"/>
                    <a:pt x="3203" y="2867"/>
                    <a:pt x="3246" y="2758"/>
                  </a:cubicBezTo>
                  <a:cubicBezTo>
                    <a:pt x="3287" y="2652"/>
                    <a:pt x="3315" y="2530"/>
                    <a:pt x="3323" y="2353"/>
                  </a:cubicBezTo>
                  <a:cubicBezTo>
                    <a:pt x="3331" y="2175"/>
                    <a:pt x="3333" y="2118"/>
                    <a:pt x="3333" y="1666"/>
                  </a:cubicBezTo>
                  <a:cubicBezTo>
                    <a:pt x="3333" y="1213"/>
                    <a:pt x="3331" y="1156"/>
                    <a:pt x="3323" y="979"/>
                  </a:cubicBezTo>
                  <a:cubicBezTo>
                    <a:pt x="3315" y="801"/>
                    <a:pt x="3287" y="680"/>
                    <a:pt x="3246" y="574"/>
                  </a:cubicBezTo>
                  <a:cubicBezTo>
                    <a:pt x="3203" y="465"/>
                    <a:pt x="3146" y="372"/>
                    <a:pt x="3054" y="279"/>
                  </a:cubicBezTo>
                  <a:cubicBezTo>
                    <a:pt x="2961" y="186"/>
                    <a:pt x="2868" y="129"/>
                    <a:pt x="2758" y="87"/>
                  </a:cubicBezTo>
                  <a:cubicBezTo>
                    <a:pt x="2652" y="45"/>
                    <a:pt x="2531" y="17"/>
                    <a:pt x="2354" y="9"/>
                  </a:cubicBezTo>
                  <a:cubicBezTo>
                    <a:pt x="2176" y="2"/>
                    <a:pt x="2119" y="0"/>
                    <a:pt x="1667" y="0"/>
                  </a:cubicBezTo>
                  <a:close/>
                  <a:moveTo>
                    <a:pt x="1667" y="299"/>
                  </a:moveTo>
                  <a:lnTo>
                    <a:pt x="1667" y="299"/>
                  </a:lnTo>
                  <a:cubicBezTo>
                    <a:pt x="2112" y="299"/>
                    <a:pt x="2164" y="301"/>
                    <a:pt x="2340" y="309"/>
                  </a:cubicBezTo>
                  <a:cubicBezTo>
                    <a:pt x="2503" y="317"/>
                    <a:pt x="2591" y="344"/>
                    <a:pt x="2650" y="367"/>
                  </a:cubicBezTo>
                  <a:cubicBezTo>
                    <a:pt x="2727" y="397"/>
                    <a:pt x="2783" y="433"/>
                    <a:pt x="2841" y="491"/>
                  </a:cubicBezTo>
                  <a:cubicBezTo>
                    <a:pt x="2900" y="550"/>
                    <a:pt x="2936" y="605"/>
                    <a:pt x="2966" y="683"/>
                  </a:cubicBezTo>
                  <a:cubicBezTo>
                    <a:pt x="2989" y="742"/>
                    <a:pt x="3016" y="830"/>
                    <a:pt x="3023" y="992"/>
                  </a:cubicBezTo>
                  <a:cubicBezTo>
                    <a:pt x="3031" y="1168"/>
                    <a:pt x="3033" y="1221"/>
                    <a:pt x="3033" y="1666"/>
                  </a:cubicBezTo>
                  <a:cubicBezTo>
                    <a:pt x="3033" y="2111"/>
                    <a:pt x="3031" y="2164"/>
                    <a:pt x="3023" y="2339"/>
                  </a:cubicBezTo>
                  <a:cubicBezTo>
                    <a:pt x="3016" y="2502"/>
                    <a:pt x="2989" y="2590"/>
                    <a:pt x="2966" y="2649"/>
                  </a:cubicBezTo>
                  <a:cubicBezTo>
                    <a:pt x="2936" y="2727"/>
                    <a:pt x="2900" y="2782"/>
                    <a:pt x="2841" y="2840"/>
                  </a:cubicBezTo>
                  <a:cubicBezTo>
                    <a:pt x="2783" y="2899"/>
                    <a:pt x="2727" y="2935"/>
                    <a:pt x="2650" y="2965"/>
                  </a:cubicBezTo>
                  <a:cubicBezTo>
                    <a:pt x="2591" y="2988"/>
                    <a:pt x="2503" y="3015"/>
                    <a:pt x="2340" y="3022"/>
                  </a:cubicBezTo>
                  <a:cubicBezTo>
                    <a:pt x="2164" y="3031"/>
                    <a:pt x="2112" y="3032"/>
                    <a:pt x="1667" y="3032"/>
                  </a:cubicBezTo>
                  <a:cubicBezTo>
                    <a:pt x="1222" y="3032"/>
                    <a:pt x="1169" y="3031"/>
                    <a:pt x="993" y="3022"/>
                  </a:cubicBezTo>
                  <a:cubicBezTo>
                    <a:pt x="831" y="3015"/>
                    <a:pt x="742" y="2988"/>
                    <a:pt x="684" y="2965"/>
                  </a:cubicBezTo>
                  <a:cubicBezTo>
                    <a:pt x="606" y="2935"/>
                    <a:pt x="550" y="2899"/>
                    <a:pt x="492" y="2840"/>
                  </a:cubicBezTo>
                  <a:cubicBezTo>
                    <a:pt x="434" y="2782"/>
                    <a:pt x="398" y="2727"/>
                    <a:pt x="367" y="2649"/>
                  </a:cubicBezTo>
                  <a:cubicBezTo>
                    <a:pt x="345" y="2590"/>
                    <a:pt x="317" y="2502"/>
                    <a:pt x="310" y="2339"/>
                  </a:cubicBezTo>
                  <a:cubicBezTo>
                    <a:pt x="302" y="2164"/>
                    <a:pt x="300" y="2111"/>
                    <a:pt x="300" y="1666"/>
                  </a:cubicBezTo>
                  <a:cubicBezTo>
                    <a:pt x="300" y="1221"/>
                    <a:pt x="302" y="1168"/>
                    <a:pt x="310" y="992"/>
                  </a:cubicBezTo>
                  <a:cubicBezTo>
                    <a:pt x="317" y="830"/>
                    <a:pt x="345" y="742"/>
                    <a:pt x="367" y="683"/>
                  </a:cubicBezTo>
                  <a:cubicBezTo>
                    <a:pt x="398" y="605"/>
                    <a:pt x="434" y="550"/>
                    <a:pt x="492" y="491"/>
                  </a:cubicBezTo>
                  <a:cubicBezTo>
                    <a:pt x="550" y="433"/>
                    <a:pt x="606" y="397"/>
                    <a:pt x="684" y="367"/>
                  </a:cubicBezTo>
                  <a:cubicBezTo>
                    <a:pt x="742" y="344"/>
                    <a:pt x="831" y="317"/>
                    <a:pt x="993" y="309"/>
                  </a:cubicBezTo>
                  <a:cubicBezTo>
                    <a:pt x="1169" y="301"/>
                    <a:pt x="1222" y="299"/>
                    <a:pt x="1667" y="299"/>
                  </a:cubicBez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URL">
              <a:extLst>
                <a:ext uri="{FF2B5EF4-FFF2-40B4-BE49-F238E27FC236}">
                  <a16:creationId xmlns:a16="http://schemas.microsoft.com/office/drawing/2014/main" id="{E1AB2A48-77E5-C545-94C1-C1072512B4A3}"/>
                </a:ext>
              </a:extLst>
            </p:cNvPr>
            <p:cNvSpPr txBox="1"/>
            <p:nvPr userDrawn="1"/>
          </p:nvSpPr>
          <p:spPr bwMode="black">
            <a:xfrm>
              <a:off x="9818077" y="109728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rgbClr val="8B8B8D"/>
                  </a:solidFill>
                  <a:hlinkClick r:id="rId4">
                    <a:extLst>
                      <a:ext uri="{A12FA001-AC4F-418D-AE19-62706E023703}">
                        <ahyp:hlinkClr xmlns:ahyp="http://schemas.microsoft.com/office/drawing/2018/hyperlinkcolor" val="tx"/>
                      </a:ext>
                    </a:extLst>
                  </a:hlinkClick>
                </a:rPr>
                <a:t>instagram.com/</a:t>
              </a:r>
              <a:r>
                <a:rPr lang="en-US" sz="1000" dirty="0" err="1">
                  <a:solidFill>
                    <a:srgbClr val="8B8B8D"/>
                  </a:solidFill>
                  <a:hlinkClick r:id="rId4">
                    <a:extLst>
                      <a:ext uri="{A12FA001-AC4F-418D-AE19-62706E023703}">
                        <ahyp:hlinkClr xmlns:ahyp="http://schemas.microsoft.com/office/drawing/2018/hyperlinkcolor" val="tx"/>
                      </a:ext>
                    </a:extLst>
                  </a:hlinkClick>
                </a:rPr>
                <a:t>cytiva</a:t>
              </a:r>
              <a:endParaRPr lang="en-US" sz="1000" dirty="0">
                <a:solidFill>
                  <a:srgbClr val="8B8B8D"/>
                </a:solidFill>
              </a:endParaRPr>
            </a:p>
          </p:txBody>
        </p:sp>
      </p:grpSp>
      <p:grpSp>
        <p:nvGrpSpPr>
          <p:cNvPr id="29" name="YouTube">
            <a:extLst>
              <a:ext uri="{FF2B5EF4-FFF2-40B4-BE49-F238E27FC236}">
                <a16:creationId xmlns:a16="http://schemas.microsoft.com/office/drawing/2014/main" id="{D3EB5B0A-CC96-2D41-8BD4-0DC8C6625BAD}"/>
              </a:ext>
            </a:extLst>
          </p:cNvPr>
          <p:cNvGrpSpPr/>
          <p:nvPr userDrawn="1"/>
        </p:nvGrpSpPr>
        <p:grpSpPr bwMode="black">
          <a:xfrm>
            <a:off x="9546336" y="1513318"/>
            <a:ext cx="2100541" cy="274320"/>
            <a:chOff x="9546336" y="1645920"/>
            <a:chExt cx="2100541" cy="274320"/>
          </a:xfrm>
        </p:grpSpPr>
        <p:sp>
          <p:nvSpPr>
            <p:cNvPr id="16" name="Icon">
              <a:extLst>
                <a:ext uri="{FF2B5EF4-FFF2-40B4-BE49-F238E27FC236}">
                  <a16:creationId xmlns:a16="http://schemas.microsoft.com/office/drawing/2014/main" id="{766AA971-2213-E74E-B2EA-7E5B38D31982}"/>
                </a:ext>
                <a:ext uri="{C183D7F6-B498-43B3-948B-1728B52AA6E4}">
                  <adec:decorative xmlns:adec="http://schemas.microsoft.com/office/drawing/2017/decorative" val="1"/>
                </a:ext>
              </a:extLst>
            </p:cNvPr>
            <p:cNvSpPr>
              <a:spLocks noChangeAspect="1" noEditPoints="1"/>
            </p:cNvSpPr>
            <p:nvPr userDrawn="1"/>
          </p:nvSpPr>
          <p:spPr bwMode="black">
            <a:xfrm>
              <a:off x="9546336" y="1718380"/>
              <a:ext cx="182880" cy="129399"/>
            </a:xfrm>
            <a:custGeom>
              <a:avLst/>
              <a:gdLst>
                <a:gd name="T0" fmla="*/ 1325 w 3333"/>
                <a:gd name="T1" fmla="*/ 1669 h 2348"/>
                <a:gd name="T2" fmla="*/ 1325 w 3333"/>
                <a:gd name="T3" fmla="*/ 1669 h 2348"/>
                <a:gd name="T4" fmla="*/ 1325 w 3333"/>
                <a:gd name="T5" fmla="*/ 678 h 2348"/>
                <a:gd name="T6" fmla="*/ 2197 w 3333"/>
                <a:gd name="T7" fmla="*/ 1174 h 2348"/>
                <a:gd name="T8" fmla="*/ 1325 w 3333"/>
                <a:gd name="T9" fmla="*/ 1669 h 2348"/>
                <a:gd name="T10" fmla="*/ 3263 w 3333"/>
                <a:gd name="T11" fmla="*/ 366 h 2348"/>
                <a:gd name="T12" fmla="*/ 3263 w 3333"/>
                <a:gd name="T13" fmla="*/ 366 h 2348"/>
                <a:gd name="T14" fmla="*/ 2969 w 3333"/>
                <a:gd name="T15" fmla="*/ 70 h 2348"/>
                <a:gd name="T16" fmla="*/ 1666 w 3333"/>
                <a:gd name="T17" fmla="*/ 0 h 2348"/>
                <a:gd name="T18" fmla="*/ 364 w 3333"/>
                <a:gd name="T19" fmla="*/ 70 h 2348"/>
                <a:gd name="T20" fmla="*/ 69 w 3333"/>
                <a:gd name="T21" fmla="*/ 366 h 2348"/>
                <a:gd name="T22" fmla="*/ 0 w 3333"/>
                <a:gd name="T23" fmla="*/ 1174 h 2348"/>
                <a:gd name="T24" fmla="*/ 69 w 3333"/>
                <a:gd name="T25" fmla="*/ 1981 h 2348"/>
                <a:gd name="T26" fmla="*/ 364 w 3333"/>
                <a:gd name="T27" fmla="*/ 2278 h 2348"/>
                <a:gd name="T28" fmla="*/ 1666 w 3333"/>
                <a:gd name="T29" fmla="*/ 2348 h 2348"/>
                <a:gd name="T30" fmla="*/ 2969 w 3333"/>
                <a:gd name="T31" fmla="*/ 2278 h 2348"/>
                <a:gd name="T32" fmla="*/ 3263 w 3333"/>
                <a:gd name="T33" fmla="*/ 1981 h 2348"/>
                <a:gd name="T34" fmla="*/ 3333 w 3333"/>
                <a:gd name="T35" fmla="*/ 1174 h 2348"/>
                <a:gd name="T36" fmla="*/ 3263 w 3333"/>
                <a:gd name="T37" fmla="*/ 366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3" h="2348">
                  <a:moveTo>
                    <a:pt x="1325" y="1669"/>
                  </a:moveTo>
                  <a:lnTo>
                    <a:pt x="1325" y="1669"/>
                  </a:lnTo>
                  <a:lnTo>
                    <a:pt x="1325" y="678"/>
                  </a:lnTo>
                  <a:lnTo>
                    <a:pt x="2197" y="1174"/>
                  </a:lnTo>
                  <a:lnTo>
                    <a:pt x="1325" y="1669"/>
                  </a:lnTo>
                  <a:close/>
                  <a:moveTo>
                    <a:pt x="3263" y="366"/>
                  </a:moveTo>
                  <a:lnTo>
                    <a:pt x="3263" y="366"/>
                  </a:lnTo>
                  <a:cubicBezTo>
                    <a:pt x="3225" y="222"/>
                    <a:pt x="3112" y="108"/>
                    <a:pt x="2969" y="70"/>
                  </a:cubicBezTo>
                  <a:cubicBezTo>
                    <a:pt x="2709" y="0"/>
                    <a:pt x="1666" y="0"/>
                    <a:pt x="1666" y="0"/>
                  </a:cubicBezTo>
                  <a:cubicBezTo>
                    <a:pt x="1666" y="0"/>
                    <a:pt x="624" y="0"/>
                    <a:pt x="364" y="70"/>
                  </a:cubicBezTo>
                  <a:cubicBezTo>
                    <a:pt x="221" y="108"/>
                    <a:pt x="108" y="222"/>
                    <a:pt x="69" y="366"/>
                  </a:cubicBezTo>
                  <a:cubicBezTo>
                    <a:pt x="0" y="628"/>
                    <a:pt x="0" y="1174"/>
                    <a:pt x="0" y="1174"/>
                  </a:cubicBezTo>
                  <a:cubicBezTo>
                    <a:pt x="0" y="1174"/>
                    <a:pt x="0" y="1720"/>
                    <a:pt x="69" y="1981"/>
                  </a:cubicBezTo>
                  <a:cubicBezTo>
                    <a:pt x="108" y="2126"/>
                    <a:pt x="221" y="2239"/>
                    <a:pt x="364" y="2278"/>
                  </a:cubicBezTo>
                  <a:cubicBezTo>
                    <a:pt x="624" y="2348"/>
                    <a:pt x="1666" y="2348"/>
                    <a:pt x="1666" y="2348"/>
                  </a:cubicBezTo>
                  <a:cubicBezTo>
                    <a:pt x="1666" y="2348"/>
                    <a:pt x="2709" y="2348"/>
                    <a:pt x="2969" y="2278"/>
                  </a:cubicBezTo>
                  <a:cubicBezTo>
                    <a:pt x="3112" y="2239"/>
                    <a:pt x="3225" y="2126"/>
                    <a:pt x="3263" y="1981"/>
                  </a:cubicBezTo>
                  <a:cubicBezTo>
                    <a:pt x="3333" y="1720"/>
                    <a:pt x="3333" y="1174"/>
                    <a:pt x="3333" y="1174"/>
                  </a:cubicBezTo>
                  <a:cubicBezTo>
                    <a:pt x="3333" y="1174"/>
                    <a:pt x="3333" y="628"/>
                    <a:pt x="3263" y="366"/>
                  </a:cubicBezTo>
                  <a:close/>
                </a:path>
              </a:pathLst>
            </a:custGeom>
            <a:solidFill>
              <a:srgbClr val="8B8B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URL">
              <a:extLst>
                <a:ext uri="{FF2B5EF4-FFF2-40B4-BE49-F238E27FC236}">
                  <a16:creationId xmlns:a16="http://schemas.microsoft.com/office/drawing/2014/main" id="{64F919D2-C8F4-7442-968F-E72424574BDF}"/>
                </a:ext>
              </a:extLst>
            </p:cNvPr>
            <p:cNvSpPr txBox="1"/>
            <p:nvPr userDrawn="1"/>
          </p:nvSpPr>
          <p:spPr bwMode="black">
            <a:xfrm>
              <a:off x="9818077" y="164592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rgbClr val="8B8B8D"/>
                  </a:solidFill>
                  <a:hlinkClick r:id="rId5">
                    <a:extLst>
                      <a:ext uri="{A12FA001-AC4F-418D-AE19-62706E023703}">
                        <ahyp:hlinkClr xmlns:ahyp="http://schemas.microsoft.com/office/drawing/2018/hyperlinkcolor" val="tx"/>
                      </a:ext>
                    </a:extLst>
                  </a:hlinkClick>
                </a:rPr>
                <a:t>youtube.com/c/</a:t>
              </a:r>
              <a:r>
                <a:rPr lang="en-US" sz="1000" dirty="0" err="1">
                  <a:solidFill>
                    <a:srgbClr val="8B8B8D"/>
                  </a:solidFill>
                  <a:hlinkClick r:id="rId5">
                    <a:extLst>
                      <a:ext uri="{A12FA001-AC4F-418D-AE19-62706E023703}">
                        <ahyp:hlinkClr xmlns:ahyp="http://schemas.microsoft.com/office/drawing/2018/hyperlinkcolor" val="tx"/>
                      </a:ext>
                    </a:extLst>
                  </a:hlinkClick>
                </a:rPr>
                <a:t>cytiva</a:t>
              </a:r>
              <a:endParaRPr lang="en-US" sz="1000" dirty="0">
                <a:solidFill>
                  <a:srgbClr val="8B8B8D"/>
                </a:solidFill>
              </a:endParaRPr>
            </a:p>
          </p:txBody>
        </p:sp>
      </p:grpSp>
    </p:spTree>
    <p:extLst>
      <p:ext uri="{BB962C8B-B14F-4D97-AF65-F5344CB8AC3E}">
        <p14:creationId xmlns:p14="http://schemas.microsoft.com/office/powerpoint/2010/main" val="3052123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eep in touch - Green">
    <p:bg>
      <p:bgPr>
        <a:solidFill>
          <a:srgbClr val="00886F"/>
        </a:solidFill>
        <a:effectLst/>
      </p:bgPr>
    </p:bg>
    <p:spTree>
      <p:nvGrpSpPr>
        <p:cNvPr id="1" name=""/>
        <p:cNvGrpSpPr/>
        <p:nvPr/>
      </p:nvGrpSpPr>
      <p:grpSpPr>
        <a:xfrm>
          <a:off x="0" y="0"/>
          <a:ext cx="0" cy="0"/>
          <a:chOff x="0" y="0"/>
          <a:chExt cx="0" cy="0"/>
        </a:xfrm>
      </p:grpSpPr>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dirty="0">
                <a:solidFill>
                  <a:schemeClr val="tx1"/>
                </a:solidFill>
              </a:rPr>
              <a:t>Let’s keep </a:t>
            </a:r>
            <a:br>
              <a:rPr lang="en-US" dirty="0">
                <a:solidFill>
                  <a:schemeClr val="tx1"/>
                </a:solidFill>
              </a:rPr>
            </a:br>
            <a:r>
              <a:rPr lang="en-US" dirty="0">
                <a:solidFill>
                  <a:schemeClr val="tx1"/>
                </a:solidFill>
              </a:rPr>
              <a:t>in touch</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solidFill>
                  <a:schemeClr val="tx1"/>
                </a:solidFill>
              </a:defRPr>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a:t>
            </a:r>
            <a:r>
              <a:rPr lang="en-US" dirty="0" err="1"/>
              <a:t>Firstname</a:t>
            </a:r>
            <a:r>
              <a:rPr lang="en-US" dirty="0"/>
              <a:t> </a:t>
            </a:r>
            <a:r>
              <a:rPr lang="en-US" dirty="0" err="1"/>
              <a:t>Lastname</a:t>
            </a:r>
            <a:r>
              <a:rPr lang="en-US" dirty="0"/>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grpSp>
        <p:nvGrpSpPr>
          <p:cNvPr id="25" name="Facebook">
            <a:extLst>
              <a:ext uri="{FF2B5EF4-FFF2-40B4-BE49-F238E27FC236}">
                <a16:creationId xmlns:a16="http://schemas.microsoft.com/office/drawing/2014/main" id="{8FBC9964-C180-3844-B117-BB3E4F28EA1D}"/>
              </a:ext>
            </a:extLst>
          </p:cNvPr>
          <p:cNvGrpSpPr/>
          <p:nvPr userDrawn="1"/>
        </p:nvGrpSpPr>
        <p:grpSpPr bwMode="black">
          <a:xfrm>
            <a:off x="9592056" y="684089"/>
            <a:ext cx="2054513" cy="274320"/>
            <a:chOff x="9592363" y="549273"/>
            <a:chExt cx="2054513" cy="274320"/>
          </a:xfrm>
        </p:grpSpPr>
        <p:sp>
          <p:nvSpPr>
            <p:cNvPr id="26" name="Icon">
              <a:extLst>
                <a:ext uri="{FF2B5EF4-FFF2-40B4-BE49-F238E27FC236}">
                  <a16:creationId xmlns:a16="http://schemas.microsoft.com/office/drawing/2014/main" id="{AD5F7975-63BF-A048-892C-D9548092EBEC}"/>
                </a:ext>
                <a:ext uri="{C183D7F6-B498-43B3-948B-1728B52AA6E4}">
                  <adec:decorative xmlns:adec="http://schemas.microsoft.com/office/drawing/2017/decorative" val="1"/>
                </a:ext>
              </a:extLst>
            </p:cNvPr>
            <p:cNvSpPr>
              <a:spLocks noChangeAspect="1"/>
            </p:cNvSpPr>
            <p:nvPr userDrawn="1"/>
          </p:nvSpPr>
          <p:spPr bwMode="black">
            <a:xfrm>
              <a:off x="9592363" y="595946"/>
              <a:ext cx="90827" cy="182880"/>
            </a:xfrm>
            <a:custGeom>
              <a:avLst/>
              <a:gdLst>
                <a:gd name="T0" fmla="*/ 1659 w 1659"/>
                <a:gd name="T1" fmla="*/ 529 h 3333"/>
                <a:gd name="T2" fmla="*/ 1659 w 1659"/>
                <a:gd name="T3" fmla="*/ 529 h 3333"/>
                <a:gd name="T4" fmla="*/ 1659 w 1659"/>
                <a:gd name="T5" fmla="*/ 22 h 3333"/>
                <a:gd name="T6" fmla="*/ 1275 w 1659"/>
                <a:gd name="T7" fmla="*/ 0 h 3333"/>
                <a:gd name="T8" fmla="*/ 443 w 1659"/>
                <a:gd name="T9" fmla="*/ 831 h 3333"/>
                <a:gd name="T10" fmla="*/ 443 w 1659"/>
                <a:gd name="T11" fmla="*/ 1156 h 3333"/>
                <a:gd name="T12" fmla="*/ 0 w 1659"/>
                <a:gd name="T13" fmla="*/ 1156 h 3333"/>
                <a:gd name="T14" fmla="*/ 0 w 1659"/>
                <a:gd name="T15" fmla="*/ 1696 h 3333"/>
                <a:gd name="T16" fmla="*/ 443 w 1659"/>
                <a:gd name="T17" fmla="*/ 1696 h 3333"/>
                <a:gd name="T18" fmla="*/ 443 w 1659"/>
                <a:gd name="T19" fmla="*/ 3333 h 3333"/>
                <a:gd name="T20" fmla="*/ 1101 w 1659"/>
                <a:gd name="T21" fmla="*/ 3333 h 3333"/>
                <a:gd name="T22" fmla="*/ 1101 w 1659"/>
                <a:gd name="T23" fmla="*/ 1696 h 3333"/>
                <a:gd name="T24" fmla="*/ 1595 w 1659"/>
                <a:gd name="T25" fmla="*/ 1696 h 3333"/>
                <a:gd name="T26" fmla="*/ 1650 w 1659"/>
                <a:gd name="T27" fmla="*/ 1156 h 3333"/>
                <a:gd name="T28" fmla="*/ 1101 w 1659"/>
                <a:gd name="T29" fmla="*/ 1156 h 3333"/>
                <a:gd name="T30" fmla="*/ 1101 w 1659"/>
                <a:gd name="T31" fmla="*/ 822 h 3333"/>
                <a:gd name="T32" fmla="*/ 1367 w 1659"/>
                <a:gd name="T33" fmla="*/ 529 h 3333"/>
                <a:gd name="T34" fmla="*/ 1659 w 1659"/>
                <a:gd name="T35" fmla="*/ 52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9" h="3333">
                  <a:moveTo>
                    <a:pt x="1659" y="529"/>
                  </a:moveTo>
                  <a:lnTo>
                    <a:pt x="1659" y="529"/>
                  </a:lnTo>
                  <a:lnTo>
                    <a:pt x="1659" y="22"/>
                  </a:lnTo>
                  <a:cubicBezTo>
                    <a:pt x="1563" y="8"/>
                    <a:pt x="1408" y="0"/>
                    <a:pt x="1275" y="0"/>
                  </a:cubicBezTo>
                  <a:cubicBezTo>
                    <a:pt x="663" y="0"/>
                    <a:pt x="443" y="287"/>
                    <a:pt x="443" y="831"/>
                  </a:cubicBezTo>
                  <a:lnTo>
                    <a:pt x="443" y="1156"/>
                  </a:lnTo>
                  <a:lnTo>
                    <a:pt x="0" y="1156"/>
                  </a:lnTo>
                  <a:lnTo>
                    <a:pt x="0" y="1696"/>
                  </a:lnTo>
                  <a:lnTo>
                    <a:pt x="443" y="1696"/>
                  </a:lnTo>
                  <a:lnTo>
                    <a:pt x="443" y="3333"/>
                  </a:lnTo>
                  <a:lnTo>
                    <a:pt x="1101" y="3333"/>
                  </a:lnTo>
                  <a:lnTo>
                    <a:pt x="1101" y="1696"/>
                  </a:lnTo>
                  <a:lnTo>
                    <a:pt x="1595" y="1696"/>
                  </a:lnTo>
                  <a:lnTo>
                    <a:pt x="1650" y="1156"/>
                  </a:lnTo>
                  <a:lnTo>
                    <a:pt x="1101" y="1156"/>
                  </a:lnTo>
                  <a:lnTo>
                    <a:pt x="1101" y="822"/>
                  </a:lnTo>
                  <a:cubicBezTo>
                    <a:pt x="1101" y="621"/>
                    <a:pt x="1161" y="529"/>
                    <a:pt x="1367" y="529"/>
                  </a:cubicBezTo>
                  <a:lnTo>
                    <a:pt x="1659" y="52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URL">
              <a:extLst>
                <a:ext uri="{FF2B5EF4-FFF2-40B4-BE49-F238E27FC236}">
                  <a16:creationId xmlns:a16="http://schemas.microsoft.com/office/drawing/2014/main" id="{80B5D87B-A922-CA4F-B72D-C3EC90D49FD7}"/>
                </a:ext>
              </a:extLst>
            </p:cNvPr>
            <p:cNvSpPr txBox="1"/>
            <p:nvPr userDrawn="1"/>
          </p:nvSpPr>
          <p:spPr bwMode="black">
            <a:xfrm>
              <a:off x="9818076" y="549273"/>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2">
                    <a:extLst>
                      <a:ext uri="{A12FA001-AC4F-418D-AE19-62706E023703}">
                        <ahyp:hlinkClr xmlns:ahyp="http://schemas.microsoft.com/office/drawing/2018/hyperlinkcolor" val="tx"/>
                      </a:ext>
                    </a:extLst>
                  </a:hlinkClick>
                </a:rPr>
                <a:t>facebook.com/</a:t>
              </a:r>
              <a:r>
                <a:rPr lang="en-US" sz="1000" dirty="0" err="1">
                  <a:solidFill>
                    <a:schemeClr val="tx1"/>
                  </a:solidFill>
                  <a:hlinkClick r:id="rId2">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grpSp>
        <p:nvGrpSpPr>
          <p:cNvPr id="28" name="LinkedIn">
            <a:extLst>
              <a:ext uri="{FF2B5EF4-FFF2-40B4-BE49-F238E27FC236}">
                <a16:creationId xmlns:a16="http://schemas.microsoft.com/office/drawing/2014/main" id="{DB6D0DE0-A9FC-A44F-ACFA-33DE08DF5226}"/>
              </a:ext>
            </a:extLst>
          </p:cNvPr>
          <p:cNvGrpSpPr/>
          <p:nvPr userDrawn="1"/>
        </p:nvGrpSpPr>
        <p:grpSpPr bwMode="black">
          <a:xfrm>
            <a:off x="9546336" y="957776"/>
            <a:ext cx="2100234" cy="274320"/>
            <a:chOff x="9546643" y="822960"/>
            <a:chExt cx="2100234" cy="274320"/>
          </a:xfrm>
        </p:grpSpPr>
        <p:sp>
          <p:nvSpPr>
            <p:cNvPr id="29" name="Icon">
              <a:extLst>
                <a:ext uri="{FF2B5EF4-FFF2-40B4-BE49-F238E27FC236}">
                  <a16:creationId xmlns:a16="http://schemas.microsoft.com/office/drawing/2014/main" id="{5C1DD35A-670A-F246-B6CD-925DFC77F6E3}"/>
                </a:ext>
                <a:ext uri="{C183D7F6-B498-43B3-948B-1728B52AA6E4}">
                  <adec:decorative xmlns:adec="http://schemas.microsoft.com/office/drawing/2017/decorative" val="1"/>
                </a:ext>
              </a:extLst>
            </p:cNvPr>
            <p:cNvSpPr>
              <a:spLocks noChangeAspect="1" noEditPoints="1"/>
            </p:cNvSpPr>
            <p:nvPr userDrawn="1"/>
          </p:nvSpPr>
          <p:spPr bwMode="black">
            <a:xfrm>
              <a:off x="9546643" y="868680"/>
              <a:ext cx="182267" cy="182880"/>
            </a:xfrm>
            <a:custGeom>
              <a:avLst/>
              <a:gdLst>
                <a:gd name="T0" fmla="*/ 2840 w 3333"/>
                <a:gd name="T1" fmla="*/ 2840 h 3333"/>
                <a:gd name="T2" fmla="*/ 2840 w 3333"/>
                <a:gd name="T3" fmla="*/ 2840 h 3333"/>
                <a:gd name="T4" fmla="*/ 2346 w 3333"/>
                <a:gd name="T5" fmla="*/ 2840 h 3333"/>
                <a:gd name="T6" fmla="*/ 2346 w 3333"/>
                <a:gd name="T7" fmla="*/ 2066 h 3333"/>
                <a:gd name="T8" fmla="*/ 2089 w 3333"/>
                <a:gd name="T9" fmla="*/ 1644 h 3333"/>
                <a:gd name="T10" fmla="*/ 1793 w 3333"/>
                <a:gd name="T11" fmla="*/ 2053 h 3333"/>
                <a:gd name="T12" fmla="*/ 1793 w 3333"/>
                <a:gd name="T13" fmla="*/ 2840 h 3333"/>
                <a:gd name="T14" fmla="*/ 1298 w 3333"/>
                <a:gd name="T15" fmla="*/ 2840 h 3333"/>
                <a:gd name="T16" fmla="*/ 1298 w 3333"/>
                <a:gd name="T17" fmla="*/ 1249 h 3333"/>
                <a:gd name="T18" fmla="*/ 1773 w 3333"/>
                <a:gd name="T19" fmla="*/ 1249 h 3333"/>
                <a:gd name="T20" fmla="*/ 1773 w 3333"/>
                <a:gd name="T21" fmla="*/ 1466 h 3333"/>
                <a:gd name="T22" fmla="*/ 1779 w 3333"/>
                <a:gd name="T23" fmla="*/ 1466 h 3333"/>
                <a:gd name="T24" fmla="*/ 2247 w 3333"/>
                <a:gd name="T25" fmla="*/ 1209 h 3333"/>
                <a:gd name="T26" fmla="*/ 2840 w 3333"/>
                <a:gd name="T27" fmla="*/ 1967 h 3333"/>
                <a:gd name="T28" fmla="*/ 2840 w 3333"/>
                <a:gd name="T29" fmla="*/ 2840 h 3333"/>
                <a:gd name="T30" fmla="*/ 741 w 3333"/>
                <a:gd name="T31" fmla="*/ 1031 h 3333"/>
                <a:gd name="T32" fmla="*/ 741 w 3333"/>
                <a:gd name="T33" fmla="*/ 1031 h 3333"/>
                <a:gd name="T34" fmla="*/ 455 w 3333"/>
                <a:gd name="T35" fmla="*/ 745 h 3333"/>
                <a:gd name="T36" fmla="*/ 741 w 3333"/>
                <a:gd name="T37" fmla="*/ 458 h 3333"/>
                <a:gd name="T38" fmla="*/ 1028 w 3333"/>
                <a:gd name="T39" fmla="*/ 745 h 3333"/>
                <a:gd name="T40" fmla="*/ 741 w 3333"/>
                <a:gd name="T41" fmla="*/ 1031 h 3333"/>
                <a:gd name="T42" fmla="*/ 494 w 3333"/>
                <a:gd name="T43" fmla="*/ 1249 h 3333"/>
                <a:gd name="T44" fmla="*/ 494 w 3333"/>
                <a:gd name="T45" fmla="*/ 1249 h 3333"/>
                <a:gd name="T46" fmla="*/ 988 w 3333"/>
                <a:gd name="T47" fmla="*/ 1249 h 3333"/>
                <a:gd name="T48" fmla="*/ 988 w 3333"/>
                <a:gd name="T49" fmla="*/ 2840 h 3333"/>
                <a:gd name="T50" fmla="*/ 494 w 3333"/>
                <a:gd name="T51" fmla="*/ 2840 h 3333"/>
                <a:gd name="T52" fmla="*/ 494 w 3333"/>
                <a:gd name="T53" fmla="*/ 1249 h 3333"/>
                <a:gd name="T54" fmla="*/ 3086 w 3333"/>
                <a:gd name="T55" fmla="*/ 0 h 3333"/>
                <a:gd name="T56" fmla="*/ 3086 w 3333"/>
                <a:gd name="T57" fmla="*/ 0 h 3333"/>
                <a:gd name="T58" fmla="*/ 246 w 3333"/>
                <a:gd name="T59" fmla="*/ 0 h 3333"/>
                <a:gd name="T60" fmla="*/ 0 w 3333"/>
                <a:gd name="T61" fmla="*/ 239 h 3333"/>
                <a:gd name="T62" fmla="*/ 0 w 3333"/>
                <a:gd name="T63" fmla="*/ 3092 h 3333"/>
                <a:gd name="T64" fmla="*/ 246 w 3333"/>
                <a:gd name="T65" fmla="*/ 3333 h 3333"/>
                <a:gd name="T66" fmla="*/ 3086 w 3333"/>
                <a:gd name="T67" fmla="*/ 3333 h 3333"/>
                <a:gd name="T68" fmla="*/ 3333 w 3333"/>
                <a:gd name="T69" fmla="*/ 3092 h 3333"/>
                <a:gd name="T70" fmla="*/ 3333 w 3333"/>
                <a:gd name="T71" fmla="*/ 239 h 3333"/>
                <a:gd name="T72" fmla="*/ 3086 w 3333"/>
                <a:gd name="T73" fmla="*/ 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3" h="3333">
                  <a:moveTo>
                    <a:pt x="2840" y="2840"/>
                  </a:moveTo>
                  <a:lnTo>
                    <a:pt x="2840" y="2840"/>
                  </a:lnTo>
                  <a:lnTo>
                    <a:pt x="2346" y="2840"/>
                  </a:lnTo>
                  <a:lnTo>
                    <a:pt x="2346" y="2066"/>
                  </a:lnTo>
                  <a:cubicBezTo>
                    <a:pt x="2346" y="1882"/>
                    <a:pt x="2342" y="1644"/>
                    <a:pt x="2089" y="1644"/>
                  </a:cubicBezTo>
                  <a:cubicBezTo>
                    <a:pt x="1832" y="1644"/>
                    <a:pt x="1793" y="1845"/>
                    <a:pt x="1793" y="2053"/>
                  </a:cubicBezTo>
                  <a:lnTo>
                    <a:pt x="1793" y="2840"/>
                  </a:lnTo>
                  <a:lnTo>
                    <a:pt x="1298" y="2840"/>
                  </a:lnTo>
                  <a:lnTo>
                    <a:pt x="1298" y="1249"/>
                  </a:lnTo>
                  <a:lnTo>
                    <a:pt x="1773" y="1249"/>
                  </a:lnTo>
                  <a:lnTo>
                    <a:pt x="1773" y="1466"/>
                  </a:lnTo>
                  <a:lnTo>
                    <a:pt x="1779" y="1466"/>
                  </a:lnTo>
                  <a:cubicBezTo>
                    <a:pt x="1845" y="1341"/>
                    <a:pt x="2007" y="1209"/>
                    <a:pt x="2247" y="1209"/>
                  </a:cubicBezTo>
                  <a:cubicBezTo>
                    <a:pt x="2747" y="1209"/>
                    <a:pt x="2840" y="1539"/>
                    <a:pt x="2840" y="1967"/>
                  </a:cubicBezTo>
                  <a:lnTo>
                    <a:pt x="2840" y="2840"/>
                  </a:lnTo>
                  <a:close/>
                  <a:moveTo>
                    <a:pt x="741" y="1031"/>
                  </a:moveTo>
                  <a:lnTo>
                    <a:pt x="741" y="1031"/>
                  </a:lnTo>
                  <a:cubicBezTo>
                    <a:pt x="583" y="1031"/>
                    <a:pt x="455" y="903"/>
                    <a:pt x="455" y="745"/>
                  </a:cubicBezTo>
                  <a:cubicBezTo>
                    <a:pt x="455" y="587"/>
                    <a:pt x="583" y="458"/>
                    <a:pt x="741" y="458"/>
                  </a:cubicBezTo>
                  <a:cubicBezTo>
                    <a:pt x="899" y="458"/>
                    <a:pt x="1028" y="587"/>
                    <a:pt x="1028" y="745"/>
                  </a:cubicBezTo>
                  <a:cubicBezTo>
                    <a:pt x="1028" y="903"/>
                    <a:pt x="899" y="1031"/>
                    <a:pt x="741" y="1031"/>
                  </a:cubicBezTo>
                  <a:close/>
                  <a:moveTo>
                    <a:pt x="494" y="1249"/>
                  </a:moveTo>
                  <a:lnTo>
                    <a:pt x="494" y="1249"/>
                  </a:lnTo>
                  <a:lnTo>
                    <a:pt x="988" y="1249"/>
                  </a:lnTo>
                  <a:lnTo>
                    <a:pt x="988" y="2840"/>
                  </a:lnTo>
                  <a:lnTo>
                    <a:pt x="494" y="2840"/>
                  </a:lnTo>
                  <a:lnTo>
                    <a:pt x="494" y="1249"/>
                  </a:lnTo>
                  <a:close/>
                  <a:moveTo>
                    <a:pt x="3086" y="0"/>
                  </a:moveTo>
                  <a:lnTo>
                    <a:pt x="3086" y="0"/>
                  </a:lnTo>
                  <a:lnTo>
                    <a:pt x="246" y="0"/>
                  </a:lnTo>
                  <a:cubicBezTo>
                    <a:pt x="110" y="0"/>
                    <a:pt x="0" y="107"/>
                    <a:pt x="0" y="239"/>
                  </a:cubicBezTo>
                  <a:lnTo>
                    <a:pt x="0" y="3092"/>
                  </a:lnTo>
                  <a:cubicBezTo>
                    <a:pt x="0" y="3225"/>
                    <a:pt x="110" y="3333"/>
                    <a:pt x="246" y="3333"/>
                  </a:cubicBezTo>
                  <a:lnTo>
                    <a:pt x="3086" y="3333"/>
                  </a:lnTo>
                  <a:cubicBezTo>
                    <a:pt x="3222" y="3333"/>
                    <a:pt x="3333" y="3225"/>
                    <a:pt x="3333" y="3092"/>
                  </a:cubicBezTo>
                  <a:lnTo>
                    <a:pt x="3333" y="239"/>
                  </a:lnTo>
                  <a:cubicBezTo>
                    <a:pt x="3333" y="107"/>
                    <a:pt x="3222" y="0"/>
                    <a:pt x="3086" y="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30" name="URL">
              <a:extLst>
                <a:ext uri="{FF2B5EF4-FFF2-40B4-BE49-F238E27FC236}">
                  <a16:creationId xmlns:a16="http://schemas.microsoft.com/office/drawing/2014/main" id="{A869D3D3-0EEA-334E-AE3A-0E18F4B4F280}"/>
                </a:ext>
              </a:extLst>
            </p:cNvPr>
            <p:cNvSpPr txBox="1"/>
            <p:nvPr userDrawn="1"/>
          </p:nvSpPr>
          <p:spPr bwMode="black">
            <a:xfrm>
              <a:off x="9818077" y="82296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3">
                    <a:extLst>
                      <a:ext uri="{A12FA001-AC4F-418D-AE19-62706E023703}">
                        <ahyp:hlinkClr xmlns:ahyp="http://schemas.microsoft.com/office/drawing/2018/hyperlinkcolor" val="tx"/>
                      </a:ext>
                    </a:extLst>
                  </a:hlinkClick>
                </a:rPr>
                <a:t>linkedin.com/company/</a:t>
              </a:r>
              <a:r>
                <a:rPr lang="en-US" sz="1000" dirty="0" err="1">
                  <a:solidFill>
                    <a:schemeClr val="tx1"/>
                  </a:solidFill>
                  <a:hlinkClick r:id="rId3">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grpSp>
        <p:nvGrpSpPr>
          <p:cNvPr id="31" name="Instagram">
            <a:extLst>
              <a:ext uri="{FF2B5EF4-FFF2-40B4-BE49-F238E27FC236}">
                <a16:creationId xmlns:a16="http://schemas.microsoft.com/office/drawing/2014/main" id="{D3BB2383-40F9-3B44-978D-B3842333BB31}"/>
              </a:ext>
            </a:extLst>
          </p:cNvPr>
          <p:cNvGrpSpPr/>
          <p:nvPr userDrawn="1"/>
        </p:nvGrpSpPr>
        <p:grpSpPr bwMode="black">
          <a:xfrm>
            <a:off x="9546336" y="1232096"/>
            <a:ext cx="2100234" cy="274320"/>
            <a:chOff x="9546643" y="1097280"/>
            <a:chExt cx="2100234" cy="274320"/>
          </a:xfrm>
        </p:grpSpPr>
        <p:sp>
          <p:nvSpPr>
            <p:cNvPr id="32" name="Icon">
              <a:extLst>
                <a:ext uri="{FF2B5EF4-FFF2-40B4-BE49-F238E27FC236}">
                  <a16:creationId xmlns:a16="http://schemas.microsoft.com/office/drawing/2014/main" id="{E239F193-F99E-694C-B405-403FBC525815}"/>
                </a:ext>
                <a:ext uri="{C183D7F6-B498-43B3-948B-1728B52AA6E4}">
                  <adec:decorative xmlns:adec="http://schemas.microsoft.com/office/drawing/2017/decorative" val="1"/>
                </a:ext>
              </a:extLst>
            </p:cNvPr>
            <p:cNvSpPr>
              <a:spLocks noChangeAspect="1" noEditPoints="1"/>
            </p:cNvSpPr>
            <p:nvPr userDrawn="1"/>
          </p:nvSpPr>
          <p:spPr bwMode="black">
            <a:xfrm>
              <a:off x="9546643" y="1143000"/>
              <a:ext cx="182267" cy="182880"/>
            </a:xfrm>
            <a:custGeom>
              <a:avLst/>
              <a:gdLst>
                <a:gd name="T0" fmla="*/ 2556 w 3333"/>
                <a:gd name="T1" fmla="*/ 576 h 3333"/>
                <a:gd name="T2" fmla="*/ 2556 w 3333"/>
                <a:gd name="T3" fmla="*/ 976 h 3333"/>
                <a:gd name="T4" fmla="*/ 2556 w 3333"/>
                <a:gd name="T5" fmla="*/ 576 h 3333"/>
                <a:gd name="T6" fmla="*/ 1667 w 3333"/>
                <a:gd name="T7" fmla="*/ 2221 h 3333"/>
                <a:gd name="T8" fmla="*/ 1667 w 3333"/>
                <a:gd name="T9" fmla="*/ 1110 h 3333"/>
                <a:gd name="T10" fmla="*/ 1667 w 3333"/>
                <a:gd name="T11" fmla="*/ 2221 h 3333"/>
                <a:gd name="T12" fmla="*/ 1667 w 3333"/>
                <a:gd name="T13" fmla="*/ 810 h 3333"/>
                <a:gd name="T14" fmla="*/ 1667 w 3333"/>
                <a:gd name="T15" fmla="*/ 2522 h 3333"/>
                <a:gd name="T16" fmla="*/ 1667 w 3333"/>
                <a:gd name="T17" fmla="*/ 810 h 3333"/>
                <a:gd name="T18" fmla="*/ 1667 w 3333"/>
                <a:gd name="T19" fmla="*/ 0 h 3333"/>
                <a:gd name="T20" fmla="*/ 575 w 3333"/>
                <a:gd name="T21" fmla="*/ 87 h 3333"/>
                <a:gd name="T22" fmla="*/ 87 w 3333"/>
                <a:gd name="T23" fmla="*/ 574 h 3333"/>
                <a:gd name="T24" fmla="*/ 0 w 3333"/>
                <a:gd name="T25" fmla="*/ 1666 h 3333"/>
                <a:gd name="T26" fmla="*/ 87 w 3333"/>
                <a:gd name="T27" fmla="*/ 2758 h 3333"/>
                <a:gd name="T28" fmla="*/ 575 w 3333"/>
                <a:gd name="T29" fmla="*/ 3245 h 3333"/>
                <a:gd name="T30" fmla="*/ 1667 w 3333"/>
                <a:gd name="T31" fmla="*/ 3333 h 3333"/>
                <a:gd name="T32" fmla="*/ 2758 w 3333"/>
                <a:gd name="T33" fmla="*/ 3245 h 3333"/>
                <a:gd name="T34" fmla="*/ 3246 w 3333"/>
                <a:gd name="T35" fmla="*/ 2758 h 3333"/>
                <a:gd name="T36" fmla="*/ 3333 w 3333"/>
                <a:gd name="T37" fmla="*/ 1666 h 3333"/>
                <a:gd name="T38" fmla="*/ 3246 w 3333"/>
                <a:gd name="T39" fmla="*/ 574 h 3333"/>
                <a:gd name="T40" fmla="*/ 2758 w 3333"/>
                <a:gd name="T41" fmla="*/ 87 h 3333"/>
                <a:gd name="T42" fmla="*/ 1667 w 3333"/>
                <a:gd name="T43" fmla="*/ 0 h 3333"/>
                <a:gd name="T44" fmla="*/ 1667 w 3333"/>
                <a:gd name="T45" fmla="*/ 299 h 3333"/>
                <a:gd name="T46" fmla="*/ 2650 w 3333"/>
                <a:gd name="T47" fmla="*/ 367 h 3333"/>
                <a:gd name="T48" fmla="*/ 2966 w 3333"/>
                <a:gd name="T49" fmla="*/ 683 h 3333"/>
                <a:gd name="T50" fmla="*/ 3033 w 3333"/>
                <a:gd name="T51" fmla="*/ 1666 h 3333"/>
                <a:gd name="T52" fmla="*/ 2966 w 3333"/>
                <a:gd name="T53" fmla="*/ 2649 h 3333"/>
                <a:gd name="T54" fmla="*/ 2650 w 3333"/>
                <a:gd name="T55" fmla="*/ 2965 h 3333"/>
                <a:gd name="T56" fmla="*/ 1667 w 3333"/>
                <a:gd name="T57" fmla="*/ 3032 h 3333"/>
                <a:gd name="T58" fmla="*/ 684 w 3333"/>
                <a:gd name="T59" fmla="*/ 2965 h 3333"/>
                <a:gd name="T60" fmla="*/ 367 w 3333"/>
                <a:gd name="T61" fmla="*/ 2649 h 3333"/>
                <a:gd name="T62" fmla="*/ 300 w 3333"/>
                <a:gd name="T63" fmla="*/ 1666 h 3333"/>
                <a:gd name="T64" fmla="*/ 367 w 3333"/>
                <a:gd name="T65" fmla="*/ 683 h 3333"/>
                <a:gd name="T66" fmla="*/ 684 w 3333"/>
                <a:gd name="T67" fmla="*/ 367 h 3333"/>
                <a:gd name="T68" fmla="*/ 1667 w 3333"/>
                <a:gd name="T69" fmla="*/ 29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3" h="3333">
                  <a:moveTo>
                    <a:pt x="2556" y="576"/>
                  </a:moveTo>
                  <a:lnTo>
                    <a:pt x="2556" y="576"/>
                  </a:lnTo>
                  <a:cubicBezTo>
                    <a:pt x="2446" y="576"/>
                    <a:pt x="2356" y="666"/>
                    <a:pt x="2356" y="776"/>
                  </a:cubicBezTo>
                  <a:cubicBezTo>
                    <a:pt x="2356" y="887"/>
                    <a:pt x="2446" y="976"/>
                    <a:pt x="2556" y="976"/>
                  </a:cubicBezTo>
                  <a:cubicBezTo>
                    <a:pt x="2667" y="976"/>
                    <a:pt x="2756" y="887"/>
                    <a:pt x="2756" y="776"/>
                  </a:cubicBezTo>
                  <a:cubicBezTo>
                    <a:pt x="2756" y="666"/>
                    <a:pt x="2667" y="576"/>
                    <a:pt x="2556" y="576"/>
                  </a:cubicBezTo>
                  <a:close/>
                  <a:moveTo>
                    <a:pt x="1667" y="2221"/>
                  </a:moveTo>
                  <a:lnTo>
                    <a:pt x="1667" y="2221"/>
                  </a:lnTo>
                  <a:cubicBezTo>
                    <a:pt x="1360" y="2221"/>
                    <a:pt x="1111" y="1973"/>
                    <a:pt x="1111" y="1666"/>
                  </a:cubicBezTo>
                  <a:cubicBezTo>
                    <a:pt x="1111" y="1359"/>
                    <a:pt x="1360" y="1110"/>
                    <a:pt x="1667" y="1110"/>
                  </a:cubicBezTo>
                  <a:cubicBezTo>
                    <a:pt x="1973" y="1110"/>
                    <a:pt x="2222" y="1359"/>
                    <a:pt x="2222" y="1666"/>
                  </a:cubicBezTo>
                  <a:cubicBezTo>
                    <a:pt x="2222" y="1973"/>
                    <a:pt x="1973" y="2221"/>
                    <a:pt x="1667" y="2221"/>
                  </a:cubicBezTo>
                  <a:close/>
                  <a:moveTo>
                    <a:pt x="1667" y="810"/>
                  </a:moveTo>
                  <a:lnTo>
                    <a:pt x="1667" y="810"/>
                  </a:lnTo>
                  <a:cubicBezTo>
                    <a:pt x="1194" y="810"/>
                    <a:pt x="811" y="1193"/>
                    <a:pt x="811" y="1666"/>
                  </a:cubicBezTo>
                  <a:cubicBezTo>
                    <a:pt x="811" y="2139"/>
                    <a:pt x="1194" y="2522"/>
                    <a:pt x="1667" y="2522"/>
                  </a:cubicBezTo>
                  <a:cubicBezTo>
                    <a:pt x="2139" y="2522"/>
                    <a:pt x="2522" y="2139"/>
                    <a:pt x="2522" y="1666"/>
                  </a:cubicBezTo>
                  <a:cubicBezTo>
                    <a:pt x="2522" y="1193"/>
                    <a:pt x="2139" y="810"/>
                    <a:pt x="1667" y="810"/>
                  </a:cubicBezTo>
                  <a:close/>
                  <a:moveTo>
                    <a:pt x="1667" y="0"/>
                  </a:moveTo>
                  <a:lnTo>
                    <a:pt x="1667" y="0"/>
                  </a:lnTo>
                  <a:cubicBezTo>
                    <a:pt x="1214" y="0"/>
                    <a:pt x="1157" y="2"/>
                    <a:pt x="979" y="9"/>
                  </a:cubicBezTo>
                  <a:cubicBezTo>
                    <a:pt x="802" y="17"/>
                    <a:pt x="681" y="45"/>
                    <a:pt x="575" y="87"/>
                  </a:cubicBezTo>
                  <a:cubicBezTo>
                    <a:pt x="465" y="129"/>
                    <a:pt x="372" y="186"/>
                    <a:pt x="280" y="279"/>
                  </a:cubicBezTo>
                  <a:cubicBezTo>
                    <a:pt x="187" y="372"/>
                    <a:pt x="130" y="465"/>
                    <a:pt x="87" y="574"/>
                  </a:cubicBezTo>
                  <a:cubicBezTo>
                    <a:pt x="46" y="680"/>
                    <a:pt x="18" y="801"/>
                    <a:pt x="10" y="979"/>
                  </a:cubicBezTo>
                  <a:cubicBezTo>
                    <a:pt x="2" y="1156"/>
                    <a:pt x="0" y="1213"/>
                    <a:pt x="0" y="1666"/>
                  </a:cubicBezTo>
                  <a:cubicBezTo>
                    <a:pt x="0" y="2118"/>
                    <a:pt x="2" y="2175"/>
                    <a:pt x="10" y="2353"/>
                  </a:cubicBezTo>
                  <a:cubicBezTo>
                    <a:pt x="18" y="2530"/>
                    <a:pt x="46" y="2652"/>
                    <a:pt x="87" y="2758"/>
                  </a:cubicBezTo>
                  <a:cubicBezTo>
                    <a:pt x="130" y="2867"/>
                    <a:pt x="187" y="2960"/>
                    <a:pt x="280" y="3053"/>
                  </a:cubicBezTo>
                  <a:cubicBezTo>
                    <a:pt x="372" y="3145"/>
                    <a:pt x="465" y="3202"/>
                    <a:pt x="575" y="3245"/>
                  </a:cubicBezTo>
                  <a:cubicBezTo>
                    <a:pt x="681" y="3286"/>
                    <a:pt x="802" y="3314"/>
                    <a:pt x="979" y="3322"/>
                  </a:cubicBezTo>
                  <a:cubicBezTo>
                    <a:pt x="1157" y="3331"/>
                    <a:pt x="1214" y="3333"/>
                    <a:pt x="1667" y="3333"/>
                  </a:cubicBezTo>
                  <a:cubicBezTo>
                    <a:pt x="2119" y="3333"/>
                    <a:pt x="2176" y="3331"/>
                    <a:pt x="2354" y="3322"/>
                  </a:cubicBezTo>
                  <a:cubicBezTo>
                    <a:pt x="2531" y="3314"/>
                    <a:pt x="2652" y="3286"/>
                    <a:pt x="2758" y="3245"/>
                  </a:cubicBezTo>
                  <a:cubicBezTo>
                    <a:pt x="2868" y="3202"/>
                    <a:pt x="2961" y="3145"/>
                    <a:pt x="3054" y="3053"/>
                  </a:cubicBezTo>
                  <a:cubicBezTo>
                    <a:pt x="3146" y="2960"/>
                    <a:pt x="3203" y="2867"/>
                    <a:pt x="3246" y="2758"/>
                  </a:cubicBezTo>
                  <a:cubicBezTo>
                    <a:pt x="3287" y="2652"/>
                    <a:pt x="3315" y="2530"/>
                    <a:pt x="3323" y="2353"/>
                  </a:cubicBezTo>
                  <a:cubicBezTo>
                    <a:pt x="3331" y="2175"/>
                    <a:pt x="3333" y="2118"/>
                    <a:pt x="3333" y="1666"/>
                  </a:cubicBezTo>
                  <a:cubicBezTo>
                    <a:pt x="3333" y="1213"/>
                    <a:pt x="3331" y="1156"/>
                    <a:pt x="3323" y="979"/>
                  </a:cubicBezTo>
                  <a:cubicBezTo>
                    <a:pt x="3315" y="801"/>
                    <a:pt x="3287" y="680"/>
                    <a:pt x="3246" y="574"/>
                  </a:cubicBezTo>
                  <a:cubicBezTo>
                    <a:pt x="3203" y="465"/>
                    <a:pt x="3146" y="372"/>
                    <a:pt x="3054" y="279"/>
                  </a:cubicBezTo>
                  <a:cubicBezTo>
                    <a:pt x="2961" y="186"/>
                    <a:pt x="2868" y="129"/>
                    <a:pt x="2758" y="87"/>
                  </a:cubicBezTo>
                  <a:cubicBezTo>
                    <a:pt x="2652" y="45"/>
                    <a:pt x="2531" y="17"/>
                    <a:pt x="2354" y="9"/>
                  </a:cubicBezTo>
                  <a:cubicBezTo>
                    <a:pt x="2176" y="2"/>
                    <a:pt x="2119" y="0"/>
                    <a:pt x="1667" y="0"/>
                  </a:cubicBezTo>
                  <a:close/>
                  <a:moveTo>
                    <a:pt x="1667" y="299"/>
                  </a:moveTo>
                  <a:lnTo>
                    <a:pt x="1667" y="299"/>
                  </a:lnTo>
                  <a:cubicBezTo>
                    <a:pt x="2112" y="299"/>
                    <a:pt x="2164" y="301"/>
                    <a:pt x="2340" y="309"/>
                  </a:cubicBezTo>
                  <a:cubicBezTo>
                    <a:pt x="2503" y="317"/>
                    <a:pt x="2591" y="344"/>
                    <a:pt x="2650" y="367"/>
                  </a:cubicBezTo>
                  <a:cubicBezTo>
                    <a:pt x="2727" y="397"/>
                    <a:pt x="2783" y="433"/>
                    <a:pt x="2841" y="491"/>
                  </a:cubicBezTo>
                  <a:cubicBezTo>
                    <a:pt x="2900" y="550"/>
                    <a:pt x="2936" y="605"/>
                    <a:pt x="2966" y="683"/>
                  </a:cubicBezTo>
                  <a:cubicBezTo>
                    <a:pt x="2989" y="742"/>
                    <a:pt x="3016" y="830"/>
                    <a:pt x="3023" y="992"/>
                  </a:cubicBezTo>
                  <a:cubicBezTo>
                    <a:pt x="3031" y="1168"/>
                    <a:pt x="3033" y="1221"/>
                    <a:pt x="3033" y="1666"/>
                  </a:cubicBezTo>
                  <a:cubicBezTo>
                    <a:pt x="3033" y="2111"/>
                    <a:pt x="3031" y="2164"/>
                    <a:pt x="3023" y="2339"/>
                  </a:cubicBezTo>
                  <a:cubicBezTo>
                    <a:pt x="3016" y="2502"/>
                    <a:pt x="2989" y="2590"/>
                    <a:pt x="2966" y="2649"/>
                  </a:cubicBezTo>
                  <a:cubicBezTo>
                    <a:pt x="2936" y="2727"/>
                    <a:pt x="2900" y="2782"/>
                    <a:pt x="2841" y="2840"/>
                  </a:cubicBezTo>
                  <a:cubicBezTo>
                    <a:pt x="2783" y="2899"/>
                    <a:pt x="2727" y="2935"/>
                    <a:pt x="2650" y="2965"/>
                  </a:cubicBezTo>
                  <a:cubicBezTo>
                    <a:pt x="2591" y="2988"/>
                    <a:pt x="2503" y="3015"/>
                    <a:pt x="2340" y="3022"/>
                  </a:cubicBezTo>
                  <a:cubicBezTo>
                    <a:pt x="2164" y="3031"/>
                    <a:pt x="2112" y="3032"/>
                    <a:pt x="1667" y="3032"/>
                  </a:cubicBezTo>
                  <a:cubicBezTo>
                    <a:pt x="1222" y="3032"/>
                    <a:pt x="1169" y="3031"/>
                    <a:pt x="993" y="3022"/>
                  </a:cubicBezTo>
                  <a:cubicBezTo>
                    <a:pt x="831" y="3015"/>
                    <a:pt x="742" y="2988"/>
                    <a:pt x="684" y="2965"/>
                  </a:cubicBezTo>
                  <a:cubicBezTo>
                    <a:pt x="606" y="2935"/>
                    <a:pt x="550" y="2899"/>
                    <a:pt x="492" y="2840"/>
                  </a:cubicBezTo>
                  <a:cubicBezTo>
                    <a:pt x="434" y="2782"/>
                    <a:pt x="398" y="2727"/>
                    <a:pt x="367" y="2649"/>
                  </a:cubicBezTo>
                  <a:cubicBezTo>
                    <a:pt x="345" y="2590"/>
                    <a:pt x="317" y="2502"/>
                    <a:pt x="310" y="2339"/>
                  </a:cubicBezTo>
                  <a:cubicBezTo>
                    <a:pt x="302" y="2164"/>
                    <a:pt x="300" y="2111"/>
                    <a:pt x="300" y="1666"/>
                  </a:cubicBezTo>
                  <a:cubicBezTo>
                    <a:pt x="300" y="1221"/>
                    <a:pt x="302" y="1168"/>
                    <a:pt x="310" y="992"/>
                  </a:cubicBezTo>
                  <a:cubicBezTo>
                    <a:pt x="317" y="830"/>
                    <a:pt x="345" y="742"/>
                    <a:pt x="367" y="683"/>
                  </a:cubicBezTo>
                  <a:cubicBezTo>
                    <a:pt x="398" y="605"/>
                    <a:pt x="434" y="550"/>
                    <a:pt x="492" y="491"/>
                  </a:cubicBezTo>
                  <a:cubicBezTo>
                    <a:pt x="550" y="433"/>
                    <a:pt x="606" y="397"/>
                    <a:pt x="684" y="367"/>
                  </a:cubicBezTo>
                  <a:cubicBezTo>
                    <a:pt x="742" y="344"/>
                    <a:pt x="831" y="317"/>
                    <a:pt x="993" y="309"/>
                  </a:cubicBezTo>
                  <a:cubicBezTo>
                    <a:pt x="1169" y="301"/>
                    <a:pt x="1222" y="299"/>
                    <a:pt x="1667" y="299"/>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URL">
              <a:extLst>
                <a:ext uri="{FF2B5EF4-FFF2-40B4-BE49-F238E27FC236}">
                  <a16:creationId xmlns:a16="http://schemas.microsoft.com/office/drawing/2014/main" id="{364FB358-9844-F44B-A487-AC2F41F66327}"/>
                </a:ext>
              </a:extLst>
            </p:cNvPr>
            <p:cNvSpPr txBox="1"/>
            <p:nvPr userDrawn="1"/>
          </p:nvSpPr>
          <p:spPr bwMode="black">
            <a:xfrm>
              <a:off x="9818077" y="109728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4">
                    <a:extLst>
                      <a:ext uri="{A12FA001-AC4F-418D-AE19-62706E023703}">
                        <ahyp:hlinkClr xmlns:ahyp="http://schemas.microsoft.com/office/drawing/2018/hyperlinkcolor" val="tx"/>
                      </a:ext>
                    </a:extLst>
                  </a:hlinkClick>
                </a:rPr>
                <a:t>instagram.com/</a:t>
              </a:r>
              <a:r>
                <a:rPr lang="en-US" sz="1000" dirty="0" err="1">
                  <a:solidFill>
                    <a:schemeClr val="tx1"/>
                  </a:solidFill>
                  <a:hlinkClick r:id="rId4">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grpSp>
        <p:nvGrpSpPr>
          <p:cNvPr id="37" name="YouTube">
            <a:extLst>
              <a:ext uri="{FF2B5EF4-FFF2-40B4-BE49-F238E27FC236}">
                <a16:creationId xmlns:a16="http://schemas.microsoft.com/office/drawing/2014/main" id="{59F8DB0C-003C-1C48-AC47-F5F4F8FCB62A}"/>
              </a:ext>
            </a:extLst>
          </p:cNvPr>
          <p:cNvGrpSpPr/>
          <p:nvPr userDrawn="1"/>
        </p:nvGrpSpPr>
        <p:grpSpPr bwMode="black">
          <a:xfrm>
            <a:off x="9546336" y="1513322"/>
            <a:ext cx="2100541" cy="274320"/>
            <a:chOff x="9546336" y="1645920"/>
            <a:chExt cx="2100541" cy="274320"/>
          </a:xfrm>
        </p:grpSpPr>
        <p:sp>
          <p:nvSpPr>
            <p:cNvPr id="38" name="Icon">
              <a:extLst>
                <a:ext uri="{FF2B5EF4-FFF2-40B4-BE49-F238E27FC236}">
                  <a16:creationId xmlns:a16="http://schemas.microsoft.com/office/drawing/2014/main" id="{0739FE2D-20B2-A548-B58F-80CC40337954}"/>
                </a:ext>
                <a:ext uri="{C183D7F6-B498-43B3-948B-1728B52AA6E4}">
                  <adec:decorative xmlns:adec="http://schemas.microsoft.com/office/drawing/2017/decorative" val="1"/>
                </a:ext>
              </a:extLst>
            </p:cNvPr>
            <p:cNvSpPr>
              <a:spLocks noChangeAspect="1" noEditPoints="1"/>
            </p:cNvSpPr>
            <p:nvPr userDrawn="1"/>
          </p:nvSpPr>
          <p:spPr bwMode="black">
            <a:xfrm>
              <a:off x="9546336" y="1718380"/>
              <a:ext cx="182880" cy="129399"/>
            </a:xfrm>
            <a:custGeom>
              <a:avLst/>
              <a:gdLst>
                <a:gd name="T0" fmla="*/ 1325 w 3333"/>
                <a:gd name="T1" fmla="*/ 1669 h 2348"/>
                <a:gd name="T2" fmla="*/ 1325 w 3333"/>
                <a:gd name="T3" fmla="*/ 1669 h 2348"/>
                <a:gd name="T4" fmla="*/ 1325 w 3333"/>
                <a:gd name="T5" fmla="*/ 678 h 2348"/>
                <a:gd name="T6" fmla="*/ 2197 w 3333"/>
                <a:gd name="T7" fmla="*/ 1174 h 2348"/>
                <a:gd name="T8" fmla="*/ 1325 w 3333"/>
                <a:gd name="T9" fmla="*/ 1669 h 2348"/>
                <a:gd name="T10" fmla="*/ 3263 w 3333"/>
                <a:gd name="T11" fmla="*/ 366 h 2348"/>
                <a:gd name="T12" fmla="*/ 3263 w 3333"/>
                <a:gd name="T13" fmla="*/ 366 h 2348"/>
                <a:gd name="T14" fmla="*/ 2969 w 3333"/>
                <a:gd name="T15" fmla="*/ 70 h 2348"/>
                <a:gd name="T16" fmla="*/ 1666 w 3333"/>
                <a:gd name="T17" fmla="*/ 0 h 2348"/>
                <a:gd name="T18" fmla="*/ 364 w 3333"/>
                <a:gd name="T19" fmla="*/ 70 h 2348"/>
                <a:gd name="T20" fmla="*/ 69 w 3333"/>
                <a:gd name="T21" fmla="*/ 366 h 2348"/>
                <a:gd name="T22" fmla="*/ 0 w 3333"/>
                <a:gd name="T23" fmla="*/ 1174 h 2348"/>
                <a:gd name="T24" fmla="*/ 69 w 3333"/>
                <a:gd name="T25" fmla="*/ 1981 h 2348"/>
                <a:gd name="T26" fmla="*/ 364 w 3333"/>
                <a:gd name="T27" fmla="*/ 2278 h 2348"/>
                <a:gd name="T28" fmla="*/ 1666 w 3333"/>
                <a:gd name="T29" fmla="*/ 2348 h 2348"/>
                <a:gd name="T30" fmla="*/ 2969 w 3333"/>
                <a:gd name="T31" fmla="*/ 2278 h 2348"/>
                <a:gd name="T32" fmla="*/ 3263 w 3333"/>
                <a:gd name="T33" fmla="*/ 1981 h 2348"/>
                <a:gd name="T34" fmla="*/ 3333 w 3333"/>
                <a:gd name="T35" fmla="*/ 1174 h 2348"/>
                <a:gd name="T36" fmla="*/ 3263 w 3333"/>
                <a:gd name="T37" fmla="*/ 366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3" h="2348">
                  <a:moveTo>
                    <a:pt x="1325" y="1669"/>
                  </a:moveTo>
                  <a:lnTo>
                    <a:pt x="1325" y="1669"/>
                  </a:lnTo>
                  <a:lnTo>
                    <a:pt x="1325" y="678"/>
                  </a:lnTo>
                  <a:lnTo>
                    <a:pt x="2197" y="1174"/>
                  </a:lnTo>
                  <a:lnTo>
                    <a:pt x="1325" y="1669"/>
                  </a:lnTo>
                  <a:close/>
                  <a:moveTo>
                    <a:pt x="3263" y="366"/>
                  </a:moveTo>
                  <a:lnTo>
                    <a:pt x="3263" y="366"/>
                  </a:lnTo>
                  <a:cubicBezTo>
                    <a:pt x="3225" y="222"/>
                    <a:pt x="3112" y="108"/>
                    <a:pt x="2969" y="70"/>
                  </a:cubicBezTo>
                  <a:cubicBezTo>
                    <a:pt x="2709" y="0"/>
                    <a:pt x="1666" y="0"/>
                    <a:pt x="1666" y="0"/>
                  </a:cubicBezTo>
                  <a:cubicBezTo>
                    <a:pt x="1666" y="0"/>
                    <a:pt x="624" y="0"/>
                    <a:pt x="364" y="70"/>
                  </a:cubicBezTo>
                  <a:cubicBezTo>
                    <a:pt x="221" y="108"/>
                    <a:pt x="108" y="222"/>
                    <a:pt x="69" y="366"/>
                  </a:cubicBezTo>
                  <a:cubicBezTo>
                    <a:pt x="0" y="628"/>
                    <a:pt x="0" y="1174"/>
                    <a:pt x="0" y="1174"/>
                  </a:cubicBezTo>
                  <a:cubicBezTo>
                    <a:pt x="0" y="1174"/>
                    <a:pt x="0" y="1720"/>
                    <a:pt x="69" y="1981"/>
                  </a:cubicBezTo>
                  <a:cubicBezTo>
                    <a:pt x="108" y="2126"/>
                    <a:pt x="221" y="2239"/>
                    <a:pt x="364" y="2278"/>
                  </a:cubicBezTo>
                  <a:cubicBezTo>
                    <a:pt x="624" y="2348"/>
                    <a:pt x="1666" y="2348"/>
                    <a:pt x="1666" y="2348"/>
                  </a:cubicBezTo>
                  <a:cubicBezTo>
                    <a:pt x="1666" y="2348"/>
                    <a:pt x="2709" y="2348"/>
                    <a:pt x="2969" y="2278"/>
                  </a:cubicBezTo>
                  <a:cubicBezTo>
                    <a:pt x="3112" y="2239"/>
                    <a:pt x="3225" y="2126"/>
                    <a:pt x="3263" y="1981"/>
                  </a:cubicBezTo>
                  <a:cubicBezTo>
                    <a:pt x="3333" y="1720"/>
                    <a:pt x="3333" y="1174"/>
                    <a:pt x="3333" y="1174"/>
                  </a:cubicBezTo>
                  <a:cubicBezTo>
                    <a:pt x="3333" y="1174"/>
                    <a:pt x="3333" y="628"/>
                    <a:pt x="3263" y="36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URL">
              <a:extLst>
                <a:ext uri="{FF2B5EF4-FFF2-40B4-BE49-F238E27FC236}">
                  <a16:creationId xmlns:a16="http://schemas.microsoft.com/office/drawing/2014/main" id="{41CF215D-E258-5347-B7F4-82EFB2E85261}"/>
                </a:ext>
              </a:extLst>
            </p:cNvPr>
            <p:cNvSpPr txBox="1"/>
            <p:nvPr userDrawn="1"/>
          </p:nvSpPr>
          <p:spPr bwMode="black">
            <a:xfrm>
              <a:off x="9818077" y="164592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5">
                    <a:extLst>
                      <a:ext uri="{A12FA001-AC4F-418D-AE19-62706E023703}">
                        <ahyp:hlinkClr xmlns:ahyp="http://schemas.microsoft.com/office/drawing/2018/hyperlinkcolor" val="tx"/>
                      </a:ext>
                    </a:extLst>
                  </a:hlinkClick>
                </a:rPr>
                <a:t>youtube.com/c/</a:t>
              </a:r>
              <a:r>
                <a:rPr lang="en-US" sz="1000" dirty="0" err="1">
                  <a:solidFill>
                    <a:schemeClr val="tx1"/>
                  </a:solidFill>
                  <a:hlinkClick r:id="rId5">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spTree>
    <p:extLst>
      <p:ext uri="{BB962C8B-B14F-4D97-AF65-F5344CB8AC3E}">
        <p14:creationId xmlns:p14="http://schemas.microsoft.com/office/powerpoint/2010/main" val="26594357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 image/illustration - Whit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27E466-45FA-24CF-539A-AA56F7EBC6BA}"/>
              </a:ext>
            </a:extLst>
          </p:cNvPr>
          <p:cNvPicPr>
            <a:picLocks noChangeAspect="1"/>
          </p:cNvPicPr>
          <p:nvPr userDrawn="1"/>
        </p:nvPicPr>
        <p:blipFill>
          <a:blip r:embed="rId2"/>
          <a:stretch>
            <a:fillRect/>
          </a:stretch>
        </p:blipFill>
        <p:spPr>
          <a:xfrm>
            <a:off x="546098" y="5733211"/>
            <a:ext cx="557496" cy="723673"/>
          </a:xfrm>
          <a:prstGeom prst="rect">
            <a:avLst/>
          </a:prstGeom>
        </p:spPr>
      </p:pic>
      <p:sp>
        <p:nvSpPr>
          <p:cNvPr id="4" name="Title 1">
            <a:extLst>
              <a:ext uri="{FF2B5EF4-FFF2-40B4-BE49-F238E27FC236}">
                <a16:creationId xmlns:a16="http://schemas.microsoft.com/office/drawing/2014/main" id="{19B23B97-5FEA-CB12-D07F-F298E8531A80}"/>
              </a:ext>
            </a:extLst>
          </p:cNvPr>
          <p:cNvSpPr txBox="1">
            <a:spLocks/>
          </p:cNvSpPr>
          <p:nvPr userDrawn="1"/>
        </p:nvSpPr>
        <p:spPr>
          <a:xfrm>
            <a:off x="546100" y="1828799"/>
            <a:ext cx="5184140" cy="2235855"/>
          </a:xfrm>
          <a:prstGeom prst="rect">
            <a:avLst/>
          </a:prstGeom>
        </p:spPr>
        <p:txBody>
          <a:bodyPr vert="horz" lIns="0" tIns="0" rIns="0" bIns="0" rtlCol="0" anchor="b" anchorCtr="0">
            <a:noAutofit/>
          </a:bodyPr>
          <a:lstStyle>
            <a:lvl1pPr algn="l" defTabSz="914400" rtl="0" eaLnBrk="1" latinLnBrk="0" hangingPunct="1">
              <a:lnSpc>
                <a:spcPct val="85000"/>
              </a:lnSpc>
              <a:spcBef>
                <a:spcPct val="0"/>
              </a:spcBef>
              <a:buNone/>
              <a:defRPr sz="5400" b="1" kern="1200">
                <a:solidFill>
                  <a:schemeClr val="tx1"/>
                </a:solidFill>
                <a:latin typeface="+mj-lt"/>
                <a:ea typeface="+mj-ea"/>
                <a:cs typeface="+mj-cs"/>
              </a:defRPr>
            </a:lvl1pPr>
          </a:lstStyle>
          <a:p>
            <a:endParaRPr lang="en-US" dirty="0"/>
          </a:p>
        </p:txBody>
      </p:sp>
      <p:sp>
        <p:nvSpPr>
          <p:cNvPr id="5" name="Subtitle 2">
            <a:extLst>
              <a:ext uri="{FF2B5EF4-FFF2-40B4-BE49-F238E27FC236}">
                <a16:creationId xmlns:a16="http://schemas.microsoft.com/office/drawing/2014/main" id="{6D0A125B-FD6F-7FFB-6BF9-646506D965F9}"/>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dirty="0"/>
              <a:t>[Presentation subtitle]</a:t>
            </a:r>
          </a:p>
        </p:txBody>
      </p:sp>
      <p:sp>
        <p:nvSpPr>
          <p:cNvPr id="6" name="Text Placeholder 3">
            <a:extLst>
              <a:ext uri="{FF2B5EF4-FFF2-40B4-BE49-F238E27FC236}">
                <a16:creationId xmlns:a16="http://schemas.microsoft.com/office/drawing/2014/main" id="{E63B161C-E917-EF1A-D954-E20B4B944C75}"/>
              </a:ext>
            </a:extLst>
          </p:cNvPr>
          <p:cNvSpPr>
            <a:spLocks noGrp="1"/>
          </p:cNvSpPr>
          <p:nvPr>
            <p:ph type="body" sz="quarter" idx="10" hasCustomPrompt="1"/>
          </p:nvPr>
        </p:nvSpPr>
        <p:spPr>
          <a:xfrm>
            <a:off x="546099" y="4986718"/>
            <a:ext cx="5184139" cy="480431"/>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sp>
        <p:nvSpPr>
          <p:cNvPr id="10" name="Title 1">
            <a:extLst>
              <a:ext uri="{FF2B5EF4-FFF2-40B4-BE49-F238E27FC236}">
                <a16:creationId xmlns:a16="http://schemas.microsoft.com/office/drawing/2014/main" id="{4494B023-A341-A654-B1EC-8075946EFA4E}"/>
              </a:ext>
            </a:extLst>
          </p:cNvPr>
          <p:cNvSpPr>
            <a:spLocks noGrp="1"/>
          </p:cNvSpPr>
          <p:nvPr>
            <p:ph type="ctrTitle" hasCustomPrompt="1"/>
          </p:nvPr>
        </p:nvSpPr>
        <p:spPr>
          <a:xfrm>
            <a:off x="546098" y="1828799"/>
            <a:ext cx="5184140" cy="2235855"/>
          </a:xfrm>
        </p:spPr>
        <p:txBody>
          <a:bodyPr anchor="b"/>
          <a:lstStyle>
            <a:lvl1pPr algn="l">
              <a:lnSpc>
                <a:spcPct val="85000"/>
              </a:lnSpc>
              <a:defRPr sz="5400" b="1">
                <a:solidFill>
                  <a:schemeClr val="tx2"/>
                </a:solidFill>
              </a:defRPr>
            </a:lvl1pPr>
          </a:lstStyle>
          <a:p>
            <a:r>
              <a:rPr lang="en-US" dirty="0"/>
              <a:t>[Presentation title]</a:t>
            </a:r>
          </a:p>
        </p:txBody>
      </p:sp>
      <p:sp>
        <p:nvSpPr>
          <p:cNvPr id="15" name="Picture Placeholder 14">
            <a:extLst>
              <a:ext uri="{FF2B5EF4-FFF2-40B4-BE49-F238E27FC236}">
                <a16:creationId xmlns:a16="http://schemas.microsoft.com/office/drawing/2014/main" id="{4135C117-C3F0-21FE-8C08-84C27CDB4CF2}"/>
              </a:ext>
            </a:extLst>
          </p:cNvPr>
          <p:cNvSpPr>
            <a:spLocks noGrp="1"/>
          </p:cNvSpPr>
          <p:nvPr>
            <p:ph type="pic" sz="quarter" idx="11"/>
          </p:nvPr>
        </p:nvSpPr>
        <p:spPr>
          <a:xfrm>
            <a:off x="6095999" y="0"/>
            <a:ext cx="6096001" cy="6858000"/>
          </a:xfrm>
        </p:spPr>
        <p:txBody>
          <a:bodyPr/>
          <a:lstStyle>
            <a:lvl1pPr marL="0" indent="0" algn="ctr">
              <a:buNone/>
              <a:defRPr/>
            </a:lvl1pPr>
          </a:lstStyle>
          <a:p>
            <a:r>
              <a:rPr lang="en-US"/>
              <a:t>Click icon to add picture</a:t>
            </a:r>
            <a:endParaRPr lang="en-SE"/>
          </a:p>
        </p:txBody>
      </p:sp>
      <p:pic>
        <p:nvPicPr>
          <p:cNvPr id="17" name="Cytiva" descr="Cytiva">
            <a:extLst>
              <a:ext uri="{FF2B5EF4-FFF2-40B4-BE49-F238E27FC236}">
                <a16:creationId xmlns:a16="http://schemas.microsoft.com/office/drawing/2014/main" id="{0981366D-88C1-2E25-82F7-5D5949FD3E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Tree>
    <p:extLst>
      <p:ext uri="{BB962C8B-B14F-4D97-AF65-F5344CB8AC3E}">
        <p14:creationId xmlns:p14="http://schemas.microsoft.com/office/powerpoint/2010/main" val="33782619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eep in touch - Full blee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C02EB-F6FD-0D73-E290-0FC0B69ACE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B2A1380-E56F-74C6-D06F-C024FF5077B5}"/>
              </a:ext>
            </a:extLst>
          </p:cNvPr>
          <p:cNvSpPr/>
          <p:nvPr userDrawn="1"/>
        </p:nvSpPr>
        <p:spPr>
          <a:xfrm rot="10800000">
            <a:off x="9070848" y="-2"/>
            <a:ext cx="3121152" cy="6857999"/>
          </a:xfrm>
          <a:prstGeom prst="rect">
            <a:avLst/>
          </a:prstGeom>
          <a:gradFill>
            <a:gsLst>
              <a:gs pos="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2" name="Rectangle 1">
            <a:extLst>
              <a:ext uri="{FF2B5EF4-FFF2-40B4-BE49-F238E27FC236}">
                <a16:creationId xmlns:a16="http://schemas.microsoft.com/office/drawing/2014/main" id="{86C803B5-74C2-EEAF-1C67-5D43539CF367}"/>
              </a:ext>
            </a:extLst>
          </p:cNvPr>
          <p:cNvSpPr/>
          <p:nvPr userDrawn="1"/>
        </p:nvSpPr>
        <p:spPr>
          <a:xfrm>
            <a:off x="0" y="0"/>
            <a:ext cx="5212080" cy="6857999"/>
          </a:xfrm>
          <a:prstGeom prst="rect">
            <a:avLst/>
          </a:prstGeom>
          <a:gradFill>
            <a:gsLst>
              <a:gs pos="200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7" name="Text">
            <a:extLst>
              <a:ext uri="{FF2B5EF4-FFF2-40B4-BE49-F238E27FC236}">
                <a16:creationId xmlns:a16="http://schemas.microsoft.com/office/drawing/2014/main" id="{17E8A61A-BE28-4340-9C30-A542785987FE}"/>
              </a:ext>
            </a:extLst>
          </p:cNvPr>
          <p:cNvSpPr txBox="1">
            <a:spLocks/>
          </p:cNvSpPr>
          <p:nvPr userDrawn="1"/>
        </p:nvSpPr>
        <p:spPr>
          <a:xfrm>
            <a:off x="546099" y="549273"/>
            <a:ext cx="5365748" cy="25146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6600" b="1" kern="1200">
                <a:solidFill>
                  <a:schemeClr val="tx2"/>
                </a:solidFill>
                <a:latin typeface="+mj-lt"/>
                <a:ea typeface="+mj-ea"/>
                <a:cs typeface="+mj-cs"/>
              </a:defRPr>
            </a:lvl1pPr>
          </a:lstStyle>
          <a:p>
            <a:r>
              <a:rPr lang="en-US" dirty="0">
                <a:solidFill>
                  <a:schemeClr val="tx1"/>
                </a:solidFill>
              </a:rPr>
              <a:t>Let’s keep </a:t>
            </a:r>
            <a:br>
              <a:rPr lang="en-US" dirty="0">
                <a:solidFill>
                  <a:schemeClr val="tx1"/>
                </a:solidFill>
              </a:rPr>
            </a:br>
            <a:r>
              <a:rPr lang="en-US" dirty="0">
                <a:solidFill>
                  <a:schemeClr val="tx1"/>
                </a:solidFill>
              </a:rPr>
              <a:t>in touch</a:t>
            </a:r>
          </a:p>
        </p:txBody>
      </p:sp>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9" y="3197413"/>
            <a:ext cx="5368926" cy="915350"/>
          </a:xfrm>
        </p:spPr>
        <p:txBody>
          <a:bodyPr anchor="b" anchorCtr="0">
            <a:noAutofit/>
          </a:bodyPr>
          <a:lstStyle>
            <a:lvl1pPr marL="0" indent="0">
              <a:spcBef>
                <a:spcPts val="0"/>
              </a:spcBef>
              <a:buFontTx/>
              <a:buNone/>
              <a:defRPr sz="1800" b="1">
                <a:solidFill>
                  <a:schemeClr val="tx1"/>
                </a:solidFill>
              </a:defRPr>
            </a:lvl1pPr>
            <a:lvl2pPr marL="0" indent="0">
              <a:spcBef>
                <a:spcPts val="0"/>
              </a:spcBef>
              <a:buFontTx/>
              <a:buNone/>
              <a:defRPr sz="1800" b="1"/>
            </a:lvl2pPr>
            <a:lvl3pPr marL="0" indent="0">
              <a:spcBef>
                <a:spcPts val="0"/>
              </a:spcBef>
              <a:buFontTx/>
              <a:buNone/>
              <a:defRPr sz="1800" b="1"/>
            </a:lvl3pPr>
            <a:lvl4pPr marL="0" indent="0">
              <a:spcBef>
                <a:spcPts val="0"/>
              </a:spcBef>
              <a:buFontTx/>
              <a:buNone/>
              <a:defRPr sz="1800" b="1"/>
            </a:lvl4pPr>
            <a:lvl5pPr marL="0" indent="0">
              <a:spcBef>
                <a:spcPts val="0"/>
              </a:spcBef>
              <a:buFontTx/>
              <a:buNone/>
              <a:defRPr sz="1800" b="1"/>
            </a:lvl5pPr>
            <a:lvl6pPr marL="0" indent="0">
              <a:spcBef>
                <a:spcPts val="0"/>
              </a:spcBef>
              <a:buFontTx/>
              <a:buNone/>
              <a:defRPr sz="1800" b="1"/>
            </a:lvl6pPr>
            <a:lvl7pPr marL="0" indent="0">
              <a:spcBef>
                <a:spcPts val="0"/>
              </a:spcBef>
              <a:buFontTx/>
              <a:buNone/>
              <a:defRPr sz="1800" b="1"/>
            </a:lvl7pPr>
            <a:lvl8pPr marL="0" indent="0">
              <a:spcBef>
                <a:spcPts val="0"/>
              </a:spcBef>
              <a:buFontTx/>
              <a:buNone/>
              <a:defRPr sz="1800" b="1"/>
            </a:lvl8pPr>
            <a:lvl9pPr marL="0" indent="0">
              <a:spcBef>
                <a:spcPts val="0"/>
              </a:spcBef>
              <a:buFontTx/>
              <a:buNone/>
              <a:defRPr sz="1800" b="1"/>
            </a:lvl9pPr>
          </a:lstStyle>
          <a:p>
            <a:pPr lvl="0"/>
            <a:r>
              <a:rPr lang="en-US" dirty="0"/>
              <a:t>[</a:t>
            </a:r>
            <a:r>
              <a:rPr lang="en-US" dirty="0" err="1"/>
              <a:t>Firstname</a:t>
            </a:r>
            <a:r>
              <a:rPr lang="en-US" dirty="0"/>
              <a:t> </a:t>
            </a:r>
            <a:r>
              <a:rPr lang="en-US" dirty="0" err="1"/>
              <a:t>Lastname</a:t>
            </a:r>
            <a:r>
              <a:rPr lang="en-US" dirty="0"/>
              <a:t>]</a:t>
            </a:r>
          </a:p>
        </p:txBody>
      </p:sp>
      <p:sp>
        <p:nvSpPr>
          <p:cNvPr id="10" name="Text Placeholder 2">
            <a:extLst>
              <a:ext uri="{FF2B5EF4-FFF2-40B4-BE49-F238E27FC236}">
                <a16:creationId xmlns:a16="http://schemas.microsoft.com/office/drawing/2014/main" id="{8DEF7D16-CB25-4D4B-A9BA-FE8D543FDC99}"/>
              </a:ext>
            </a:extLst>
          </p:cNvPr>
          <p:cNvSpPr>
            <a:spLocks noGrp="1"/>
          </p:cNvSpPr>
          <p:nvPr>
            <p:ph type="body" sz="quarter" idx="11" hasCustomPrompt="1"/>
          </p:nvPr>
        </p:nvSpPr>
        <p:spPr>
          <a:xfrm>
            <a:off x="546097" y="4251960"/>
            <a:ext cx="5368927" cy="1828800"/>
          </a:xfrm>
        </p:spPr>
        <p:txBody>
          <a:bodyPr>
            <a:noAutofit/>
          </a:bodyPr>
          <a:lstStyle>
            <a:lvl1pPr marL="0" indent="0">
              <a:spcBef>
                <a:spcPts val="0"/>
              </a:spcBef>
              <a:buFontTx/>
              <a:buNone/>
              <a:defRPr sz="1800">
                <a:solidFill>
                  <a:schemeClr val="tx1"/>
                </a:solidFill>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vl6pPr marL="0" indent="0">
              <a:spcBef>
                <a:spcPts val="0"/>
              </a:spcBef>
              <a:buFontTx/>
              <a:buNone/>
              <a:defRPr sz="1800"/>
            </a:lvl6pPr>
            <a:lvl7pPr marL="0" indent="0">
              <a:spcBef>
                <a:spcPts val="0"/>
              </a:spcBef>
              <a:buFontTx/>
              <a:buNone/>
              <a:defRPr sz="1800"/>
            </a:lvl7pPr>
            <a:lvl8pPr marL="0" indent="0">
              <a:spcBef>
                <a:spcPts val="0"/>
              </a:spcBef>
              <a:buFontTx/>
              <a:buNone/>
              <a:defRPr sz="1800"/>
            </a:lvl8pPr>
            <a:lvl9pPr marL="0" indent="0">
              <a:spcBef>
                <a:spcPts val="0"/>
              </a:spcBef>
              <a:buFontTx/>
              <a:buNone/>
              <a:defRPr sz="1800"/>
            </a:lvl9pPr>
          </a:lstStyle>
          <a:p>
            <a:pPr lvl="0"/>
            <a:r>
              <a:rPr lang="en-US" dirty="0"/>
              <a:t>[Contact information]</a:t>
            </a:r>
          </a:p>
        </p:txBody>
      </p:sp>
      <p:sp>
        <p:nvSpPr>
          <p:cNvPr id="6" name="cytiva.com">
            <a:extLst>
              <a:ext uri="{FF2B5EF4-FFF2-40B4-BE49-F238E27FC236}">
                <a16:creationId xmlns:a16="http://schemas.microsoft.com/office/drawing/2014/main" id="{EE0ACB66-3883-2544-AFDD-6B5A85692F0C}"/>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grpSp>
        <p:nvGrpSpPr>
          <p:cNvPr id="25" name="Facebook">
            <a:extLst>
              <a:ext uri="{FF2B5EF4-FFF2-40B4-BE49-F238E27FC236}">
                <a16:creationId xmlns:a16="http://schemas.microsoft.com/office/drawing/2014/main" id="{8FBC9964-C180-3844-B117-BB3E4F28EA1D}"/>
              </a:ext>
            </a:extLst>
          </p:cNvPr>
          <p:cNvGrpSpPr/>
          <p:nvPr userDrawn="1"/>
        </p:nvGrpSpPr>
        <p:grpSpPr bwMode="black">
          <a:xfrm>
            <a:off x="9592056" y="684089"/>
            <a:ext cx="2054513" cy="274320"/>
            <a:chOff x="9592363" y="549273"/>
            <a:chExt cx="2054513" cy="274320"/>
          </a:xfrm>
        </p:grpSpPr>
        <p:sp>
          <p:nvSpPr>
            <p:cNvPr id="26" name="Icon">
              <a:extLst>
                <a:ext uri="{FF2B5EF4-FFF2-40B4-BE49-F238E27FC236}">
                  <a16:creationId xmlns:a16="http://schemas.microsoft.com/office/drawing/2014/main" id="{AD5F7975-63BF-A048-892C-D9548092EBEC}"/>
                </a:ext>
                <a:ext uri="{C183D7F6-B498-43B3-948B-1728B52AA6E4}">
                  <adec:decorative xmlns:adec="http://schemas.microsoft.com/office/drawing/2017/decorative" val="1"/>
                </a:ext>
              </a:extLst>
            </p:cNvPr>
            <p:cNvSpPr>
              <a:spLocks noChangeAspect="1"/>
            </p:cNvSpPr>
            <p:nvPr userDrawn="1"/>
          </p:nvSpPr>
          <p:spPr bwMode="black">
            <a:xfrm>
              <a:off x="9592363" y="595946"/>
              <a:ext cx="90827" cy="182880"/>
            </a:xfrm>
            <a:custGeom>
              <a:avLst/>
              <a:gdLst>
                <a:gd name="T0" fmla="*/ 1659 w 1659"/>
                <a:gd name="T1" fmla="*/ 529 h 3333"/>
                <a:gd name="T2" fmla="*/ 1659 w 1659"/>
                <a:gd name="T3" fmla="*/ 529 h 3333"/>
                <a:gd name="T4" fmla="*/ 1659 w 1659"/>
                <a:gd name="T5" fmla="*/ 22 h 3333"/>
                <a:gd name="T6" fmla="*/ 1275 w 1659"/>
                <a:gd name="T7" fmla="*/ 0 h 3333"/>
                <a:gd name="T8" fmla="*/ 443 w 1659"/>
                <a:gd name="T9" fmla="*/ 831 h 3333"/>
                <a:gd name="T10" fmla="*/ 443 w 1659"/>
                <a:gd name="T11" fmla="*/ 1156 h 3333"/>
                <a:gd name="T12" fmla="*/ 0 w 1659"/>
                <a:gd name="T13" fmla="*/ 1156 h 3333"/>
                <a:gd name="T14" fmla="*/ 0 w 1659"/>
                <a:gd name="T15" fmla="*/ 1696 h 3333"/>
                <a:gd name="T16" fmla="*/ 443 w 1659"/>
                <a:gd name="T17" fmla="*/ 1696 h 3333"/>
                <a:gd name="T18" fmla="*/ 443 w 1659"/>
                <a:gd name="T19" fmla="*/ 3333 h 3333"/>
                <a:gd name="T20" fmla="*/ 1101 w 1659"/>
                <a:gd name="T21" fmla="*/ 3333 h 3333"/>
                <a:gd name="T22" fmla="*/ 1101 w 1659"/>
                <a:gd name="T23" fmla="*/ 1696 h 3333"/>
                <a:gd name="T24" fmla="*/ 1595 w 1659"/>
                <a:gd name="T25" fmla="*/ 1696 h 3333"/>
                <a:gd name="T26" fmla="*/ 1650 w 1659"/>
                <a:gd name="T27" fmla="*/ 1156 h 3333"/>
                <a:gd name="T28" fmla="*/ 1101 w 1659"/>
                <a:gd name="T29" fmla="*/ 1156 h 3333"/>
                <a:gd name="T30" fmla="*/ 1101 w 1659"/>
                <a:gd name="T31" fmla="*/ 822 h 3333"/>
                <a:gd name="T32" fmla="*/ 1367 w 1659"/>
                <a:gd name="T33" fmla="*/ 529 h 3333"/>
                <a:gd name="T34" fmla="*/ 1659 w 1659"/>
                <a:gd name="T35" fmla="*/ 52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9" h="3333">
                  <a:moveTo>
                    <a:pt x="1659" y="529"/>
                  </a:moveTo>
                  <a:lnTo>
                    <a:pt x="1659" y="529"/>
                  </a:lnTo>
                  <a:lnTo>
                    <a:pt x="1659" y="22"/>
                  </a:lnTo>
                  <a:cubicBezTo>
                    <a:pt x="1563" y="8"/>
                    <a:pt x="1408" y="0"/>
                    <a:pt x="1275" y="0"/>
                  </a:cubicBezTo>
                  <a:cubicBezTo>
                    <a:pt x="663" y="0"/>
                    <a:pt x="443" y="287"/>
                    <a:pt x="443" y="831"/>
                  </a:cubicBezTo>
                  <a:lnTo>
                    <a:pt x="443" y="1156"/>
                  </a:lnTo>
                  <a:lnTo>
                    <a:pt x="0" y="1156"/>
                  </a:lnTo>
                  <a:lnTo>
                    <a:pt x="0" y="1696"/>
                  </a:lnTo>
                  <a:lnTo>
                    <a:pt x="443" y="1696"/>
                  </a:lnTo>
                  <a:lnTo>
                    <a:pt x="443" y="3333"/>
                  </a:lnTo>
                  <a:lnTo>
                    <a:pt x="1101" y="3333"/>
                  </a:lnTo>
                  <a:lnTo>
                    <a:pt x="1101" y="1696"/>
                  </a:lnTo>
                  <a:lnTo>
                    <a:pt x="1595" y="1696"/>
                  </a:lnTo>
                  <a:lnTo>
                    <a:pt x="1650" y="1156"/>
                  </a:lnTo>
                  <a:lnTo>
                    <a:pt x="1101" y="1156"/>
                  </a:lnTo>
                  <a:lnTo>
                    <a:pt x="1101" y="822"/>
                  </a:lnTo>
                  <a:cubicBezTo>
                    <a:pt x="1101" y="621"/>
                    <a:pt x="1161" y="529"/>
                    <a:pt x="1367" y="529"/>
                  </a:cubicBezTo>
                  <a:lnTo>
                    <a:pt x="1659" y="529"/>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URL">
              <a:extLst>
                <a:ext uri="{FF2B5EF4-FFF2-40B4-BE49-F238E27FC236}">
                  <a16:creationId xmlns:a16="http://schemas.microsoft.com/office/drawing/2014/main" id="{80B5D87B-A922-CA4F-B72D-C3EC90D49FD7}"/>
                </a:ext>
              </a:extLst>
            </p:cNvPr>
            <p:cNvSpPr txBox="1"/>
            <p:nvPr userDrawn="1"/>
          </p:nvSpPr>
          <p:spPr bwMode="black">
            <a:xfrm>
              <a:off x="9818076" y="549273"/>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3">
                    <a:extLst>
                      <a:ext uri="{A12FA001-AC4F-418D-AE19-62706E023703}">
                        <ahyp:hlinkClr xmlns:ahyp="http://schemas.microsoft.com/office/drawing/2018/hyperlinkcolor" val="tx"/>
                      </a:ext>
                    </a:extLst>
                  </a:hlinkClick>
                </a:rPr>
                <a:t>facebook.com/</a:t>
              </a:r>
              <a:r>
                <a:rPr lang="en-US" sz="1000" dirty="0" err="1">
                  <a:solidFill>
                    <a:schemeClr val="tx1"/>
                  </a:solidFill>
                  <a:hlinkClick r:id="rId3">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grpSp>
        <p:nvGrpSpPr>
          <p:cNvPr id="28" name="LinkedIn">
            <a:extLst>
              <a:ext uri="{FF2B5EF4-FFF2-40B4-BE49-F238E27FC236}">
                <a16:creationId xmlns:a16="http://schemas.microsoft.com/office/drawing/2014/main" id="{DB6D0DE0-A9FC-A44F-ACFA-33DE08DF5226}"/>
              </a:ext>
            </a:extLst>
          </p:cNvPr>
          <p:cNvGrpSpPr/>
          <p:nvPr userDrawn="1"/>
        </p:nvGrpSpPr>
        <p:grpSpPr bwMode="black">
          <a:xfrm>
            <a:off x="9546336" y="957776"/>
            <a:ext cx="2100234" cy="274320"/>
            <a:chOff x="9546643" y="822960"/>
            <a:chExt cx="2100234" cy="274320"/>
          </a:xfrm>
        </p:grpSpPr>
        <p:sp>
          <p:nvSpPr>
            <p:cNvPr id="29" name="Icon">
              <a:extLst>
                <a:ext uri="{FF2B5EF4-FFF2-40B4-BE49-F238E27FC236}">
                  <a16:creationId xmlns:a16="http://schemas.microsoft.com/office/drawing/2014/main" id="{5C1DD35A-670A-F246-B6CD-925DFC77F6E3}"/>
                </a:ext>
                <a:ext uri="{C183D7F6-B498-43B3-948B-1728B52AA6E4}">
                  <adec:decorative xmlns:adec="http://schemas.microsoft.com/office/drawing/2017/decorative" val="1"/>
                </a:ext>
              </a:extLst>
            </p:cNvPr>
            <p:cNvSpPr>
              <a:spLocks noChangeAspect="1" noEditPoints="1"/>
            </p:cNvSpPr>
            <p:nvPr userDrawn="1"/>
          </p:nvSpPr>
          <p:spPr bwMode="black">
            <a:xfrm>
              <a:off x="9546643" y="868680"/>
              <a:ext cx="182267" cy="182880"/>
            </a:xfrm>
            <a:custGeom>
              <a:avLst/>
              <a:gdLst>
                <a:gd name="T0" fmla="*/ 2840 w 3333"/>
                <a:gd name="T1" fmla="*/ 2840 h 3333"/>
                <a:gd name="T2" fmla="*/ 2840 w 3333"/>
                <a:gd name="T3" fmla="*/ 2840 h 3333"/>
                <a:gd name="T4" fmla="*/ 2346 w 3333"/>
                <a:gd name="T5" fmla="*/ 2840 h 3333"/>
                <a:gd name="T6" fmla="*/ 2346 w 3333"/>
                <a:gd name="T7" fmla="*/ 2066 h 3333"/>
                <a:gd name="T8" fmla="*/ 2089 w 3333"/>
                <a:gd name="T9" fmla="*/ 1644 h 3333"/>
                <a:gd name="T10" fmla="*/ 1793 w 3333"/>
                <a:gd name="T11" fmla="*/ 2053 h 3333"/>
                <a:gd name="T12" fmla="*/ 1793 w 3333"/>
                <a:gd name="T13" fmla="*/ 2840 h 3333"/>
                <a:gd name="T14" fmla="*/ 1298 w 3333"/>
                <a:gd name="T15" fmla="*/ 2840 h 3333"/>
                <a:gd name="T16" fmla="*/ 1298 w 3333"/>
                <a:gd name="T17" fmla="*/ 1249 h 3333"/>
                <a:gd name="T18" fmla="*/ 1773 w 3333"/>
                <a:gd name="T19" fmla="*/ 1249 h 3333"/>
                <a:gd name="T20" fmla="*/ 1773 w 3333"/>
                <a:gd name="T21" fmla="*/ 1466 h 3333"/>
                <a:gd name="T22" fmla="*/ 1779 w 3333"/>
                <a:gd name="T23" fmla="*/ 1466 h 3333"/>
                <a:gd name="T24" fmla="*/ 2247 w 3333"/>
                <a:gd name="T25" fmla="*/ 1209 h 3333"/>
                <a:gd name="T26" fmla="*/ 2840 w 3333"/>
                <a:gd name="T27" fmla="*/ 1967 h 3333"/>
                <a:gd name="T28" fmla="*/ 2840 w 3333"/>
                <a:gd name="T29" fmla="*/ 2840 h 3333"/>
                <a:gd name="T30" fmla="*/ 741 w 3333"/>
                <a:gd name="T31" fmla="*/ 1031 h 3333"/>
                <a:gd name="T32" fmla="*/ 741 w 3333"/>
                <a:gd name="T33" fmla="*/ 1031 h 3333"/>
                <a:gd name="T34" fmla="*/ 455 w 3333"/>
                <a:gd name="T35" fmla="*/ 745 h 3333"/>
                <a:gd name="T36" fmla="*/ 741 w 3333"/>
                <a:gd name="T37" fmla="*/ 458 h 3333"/>
                <a:gd name="T38" fmla="*/ 1028 w 3333"/>
                <a:gd name="T39" fmla="*/ 745 h 3333"/>
                <a:gd name="T40" fmla="*/ 741 w 3333"/>
                <a:gd name="T41" fmla="*/ 1031 h 3333"/>
                <a:gd name="T42" fmla="*/ 494 w 3333"/>
                <a:gd name="T43" fmla="*/ 1249 h 3333"/>
                <a:gd name="T44" fmla="*/ 494 w 3333"/>
                <a:gd name="T45" fmla="*/ 1249 h 3333"/>
                <a:gd name="T46" fmla="*/ 988 w 3333"/>
                <a:gd name="T47" fmla="*/ 1249 h 3333"/>
                <a:gd name="T48" fmla="*/ 988 w 3333"/>
                <a:gd name="T49" fmla="*/ 2840 h 3333"/>
                <a:gd name="T50" fmla="*/ 494 w 3333"/>
                <a:gd name="T51" fmla="*/ 2840 h 3333"/>
                <a:gd name="T52" fmla="*/ 494 w 3333"/>
                <a:gd name="T53" fmla="*/ 1249 h 3333"/>
                <a:gd name="T54" fmla="*/ 3086 w 3333"/>
                <a:gd name="T55" fmla="*/ 0 h 3333"/>
                <a:gd name="T56" fmla="*/ 3086 w 3333"/>
                <a:gd name="T57" fmla="*/ 0 h 3333"/>
                <a:gd name="T58" fmla="*/ 246 w 3333"/>
                <a:gd name="T59" fmla="*/ 0 h 3333"/>
                <a:gd name="T60" fmla="*/ 0 w 3333"/>
                <a:gd name="T61" fmla="*/ 239 h 3333"/>
                <a:gd name="T62" fmla="*/ 0 w 3333"/>
                <a:gd name="T63" fmla="*/ 3092 h 3333"/>
                <a:gd name="T64" fmla="*/ 246 w 3333"/>
                <a:gd name="T65" fmla="*/ 3333 h 3333"/>
                <a:gd name="T66" fmla="*/ 3086 w 3333"/>
                <a:gd name="T67" fmla="*/ 3333 h 3333"/>
                <a:gd name="T68" fmla="*/ 3333 w 3333"/>
                <a:gd name="T69" fmla="*/ 3092 h 3333"/>
                <a:gd name="T70" fmla="*/ 3333 w 3333"/>
                <a:gd name="T71" fmla="*/ 239 h 3333"/>
                <a:gd name="T72" fmla="*/ 3086 w 3333"/>
                <a:gd name="T73" fmla="*/ 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33" h="3333">
                  <a:moveTo>
                    <a:pt x="2840" y="2840"/>
                  </a:moveTo>
                  <a:lnTo>
                    <a:pt x="2840" y="2840"/>
                  </a:lnTo>
                  <a:lnTo>
                    <a:pt x="2346" y="2840"/>
                  </a:lnTo>
                  <a:lnTo>
                    <a:pt x="2346" y="2066"/>
                  </a:lnTo>
                  <a:cubicBezTo>
                    <a:pt x="2346" y="1882"/>
                    <a:pt x="2342" y="1644"/>
                    <a:pt x="2089" y="1644"/>
                  </a:cubicBezTo>
                  <a:cubicBezTo>
                    <a:pt x="1832" y="1644"/>
                    <a:pt x="1793" y="1845"/>
                    <a:pt x="1793" y="2053"/>
                  </a:cubicBezTo>
                  <a:lnTo>
                    <a:pt x="1793" y="2840"/>
                  </a:lnTo>
                  <a:lnTo>
                    <a:pt x="1298" y="2840"/>
                  </a:lnTo>
                  <a:lnTo>
                    <a:pt x="1298" y="1249"/>
                  </a:lnTo>
                  <a:lnTo>
                    <a:pt x="1773" y="1249"/>
                  </a:lnTo>
                  <a:lnTo>
                    <a:pt x="1773" y="1466"/>
                  </a:lnTo>
                  <a:lnTo>
                    <a:pt x="1779" y="1466"/>
                  </a:lnTo>
                  <a:cubicBezTo>
                    <a:pt x="1845" y="1341"/>
                    <a:pt x="2007" y="1209"/>
                    <a:pt x="2247" y="1209"/>
                  </a:cubicBezTo>
                  <a:cubicBezTo>
                    <a:pt x="2747" y="1209"/>
                    <a:pt x="2840" y="1539"/>
                    <a:pt x="2840" y="1967"/>
                  </a:cubicBezTo>
                  <a:lnTo>
                    <a:pt x="2840" y="2840"/>
                  </a:lnTo>
                  <a:close/>
                  <a:moveTo>
                    <a:pt x="741" y="1031"/>
                  </a:moveTo>
                  <a:lnTo>
                    <a:pt x="741" y="1031"/>
                  </a:lnTo>
                  <a:cubicBezTo>
                    <a:pt x="583" y="1031"/>
                    <a:pt x="455" y="903"/>
                    <a:pt x="455" y="745"/>
                  </a:cubicBezTo>
                  <a:cubicBezTo>
                    <a:pt x="455" y="587"/>
                    <a:pt x="583" y="458"/>
                    <a:pt x="741" y="458"/>
                  </a:cubicBezTo>
                  <a:cubicBezTo>
                    <a:pt x="899" y="458"/>
                    <a:pt x="1028" y="587"/>
                    <a:pt x="1028" y="745"/>
                  </a:cubicBezTo>
                  <a:cubicBezTo>
                    <a:pt x="1028" y="903"/>
                    <a:pt x="899" y="1031"/>
                    <a:pt x="741" y="1031"/>
                  </a:cubicBezTo>
                  <a:close/>
                  <a:moveTo>
                    <a:pt x="494" y="1249"/>
                  </a:moveTo>
                  <a:lnTo>
                    <a:pt x="494" y="1249"/>
                  </a:lnTo>
                  <a:lnTo>
                    <a:pt x="988" y="1249"/>
                  </a:lnTo>
                  <a:lnTo>
                    <a:pt x="988" y="2840"/>
                  </a:lnTo>
                  <a:lnTo>
                    <a:pt x="494" y="2840"/>
                  </a:lnTo>
                  <a:lnTo>
                    <a:pt x="494" y="1249"/>
                  </a:lnTo>
                  <a:close/>
                  <a:moveTo>
                    <a:pt x="3086" y="0"/>
                  </a:moveTo>
                  <a:lnTo>
                    <a:pt x="3086" y="0"/>
                  </a:lnTo>
                  <a:lnTo>
                    <a:pt x="246" y="0"/>
                  </a:lnTo>
                  <a:cubicBezTo>
                    <a:pt x="110" y="0"/>
                    <a:pt x="0" y="107"/>
                    <a:pt x="0" y="239"/>
                  </a:cubicBezTo>
                  <a:lnTo>
                    <a:pt x="0" y="3092"/>
                  </a:lnTo>
                  <a:cubicBezTo>
                    <a:pt x="0" y="3225"/>
                    <a:pt x="110" y="3333"/>
                    <a:pt x="246" y="3333"/>
                  </a:cubicBezTo>
                  <a:lnTo>
                    <a:pt x="3086" y="3333"/>
                  </a:lnTo>
                  <a:cubicBezTo>
                    <a:pt x="3222" y="3333"/>
                    <a:pt x="3333" y="3225"/>
                    <a:pt x="3333" y="3092"/>
                  </a:cubicBezTo>
                  <a:lnTo>
                    <a:pt x="3333" y="239"/>
                  </a:lnTo>
                  <a:cubicBezTo>
                    <a:pt x="3333" y="107"/>
                    <a:pt x="3222" y="0"/>
                    <a:pt x="3086" y="0"/>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URL">
              <a:extLst>
                <a:ext uri="{FF2B5EF4-FFF2-40B4-BE49-F238E27FC236}">
                  <a16:creationId xmlns:a16="http://schemas.microsoft.com/office/drawing/2014/main" id="{A869D3D3-0EEA-334E-AE3A-0E18F4B4F280}"/>
                </a:ext>
              </a:extLst>
            </p:cNvPr>
            <p:cNvSpPr txBox="1"/>
            <p:nvPr userDrawn="1"/>
          </p:nvSpPr>
          <p:spPr bwMode="black">
            <a:xfrm>
              <a:off x="9818077" y="82296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4">
                    <a:extLst>
                      <a:ext uri="{A12FA001-AC4F-418D-AE19-62706E023703}">
                        <ahyp:hlinkClr xmlns:ahyp="http://schemas.microsoft.com/office/drawing/2018/hyperlinkcolor" val="tx"/>
                      </a:ext>
                    </a:extLst>
                  </a:hlinkClick>
                </a:rPr>
                <a:t>linkedin.com/company/</a:t>
              </a:r>
              <a:r>
                <a:rPr lang="en-US" sz="1000" dirty="0" err="1">
                  <a:solidFill>
                    <a:schemeClr val="tx1"/>
                  </a:solidFill>
                  <a:hlinkClick r:id="rId4">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grpSp>
        <p:nvGrpSpPr>
          <p:cNvPr id="31" name="Instagram">
            <a:extLst>
              <a:ext uri="{FF2B5EF4-FFF2-40B4-BE49-F238E27FC236}">
                <a16:creationId xmlns:a16="http://schemas.microsoft.com/office/drawing/2014/main" id="{D3BB2383-40F9-3B44-978D-B3842333BB31}"/>
              </a:ext>
            </a:extLst>
          </p:cNvPr>
          <p:cNvGrpSpPr/>
          <p:nvPr userDrawn="1"/>
        </p:nvGrpSpPr>
        <p:grpSpPr bwMode="black">
          <a:xfrm>
            <a:off x="9546336" y="1232096"/>
            <a:ext cx="2100234" cy="274320"/>
            <a:chOff x="9546643" y="1097280"/>
            <a:chExt cx="2100234" cy="274320"/>
          </a:xfrm>
        </p:grpSpPr>
        <p:sp>
          <p:nvSpPr>
            <p:cNvPr id="32" name="Icon">
              <a:extLst>
                <a:ext uri="{FF2B5EF4-FFF2-40B4-BE49-F238E27FC236}">
                  <a16:creationId xmlns:a16="http://schemas.microsoft.com/office/drawing/2014/main" id="{E239F193-F99E-694C-B405-403FBC525815}"/>
                </a:ext>
                <a:ext uri="{C183D7F6-B498-43B3-948B-1728B52AA6E4}">
                  <adec:decorative xmlns:adec="http://schemas.microsoft.com/office/drawing/2017/decorative" val="1"/>
                </a:ext>
              </a:extLst>
            </p:cNvPr>
            <p:cNvSpPr>
              <a:spLocks noChangeAspect="1" noEditPoints="1"/>
            </p:cNvSpPr>
            <p:nvPr userDrawn="1"/>
          </p:nvSpPr>
          <p:spPr bwMode="black">
            <a:xfrm>
              <a:off x="9546643" y="1143000"/>
              <a:ext cx="182267" cy="182880"/>
            </a:xfrm>
            <a:custGeom>
              <a:avLst/>
              <a:gdLst>
                <a:gd name="T0" fmla="*/ 2556 w 3333"/>
                <a:gd name="T1" fmla="*/ 576 h 3333"/>
                <a:gd name="T2" fmla="*/ 2556 w 3333"/>
                <a:gd name="T3" fmla="*/ 976 h 3333"/>
                <a:gd name="T4" fmla="*/ 2556 w 3333"/>
                <a:gd name="T5" fmla="*/ 576 h 3333"/>
                <a:gd name="T6" fmla="*/ 1667 w 3333"/>
                <a:gd name="T7" fmla="*/ 2221 h 3333"/>
                <a:gd name="T8" fmla="*/ 1667 w 3333"/>
                <a:gd name="T9" fmla="*/ 1110 h 3333"/>
                <a:gd name="T10" fmla="*/ 1667 w 3333"/>
                <a:gd name="T11" fmla="*/ 2221 h 3333"/>
                <a:gd name="T12" fmla="*/ 1667 w 3333"/>
                <a:gd name="T13" fmla="*/ 810 h 3333"/>
                <a:gd name="T14" fmla="*/ 1667 w 3333"/>
                <a:gd name="T15" fmla="*/ 2522 h 3333"/>
                <a:gd name="T16" fmla="*/ 1667 w 3333"/>
                <a:gd name="T17" fmla="*/ 810 h 3333"/>
                <a:gd name="T18" fmla="*/ 1667 w 3333"/>
                <a:gd name="T19" fmla="*/ 0 h 3333"/>
                <a:gd name="T20" fmla="*/ 575 w 3333"/>
                <a:gd name="T21" fmla="*/ 87 h 3333"/>
                <a:gd name="T22" fmla="*/ 87 w 3333"/>
                <a:gd name="T23" fmla="*/ 574 h 3333"/>
                <a:gd name="T24" fmla="*/ 0 w 3333"/>
                <a:gd name="T25" fmla="*/ 1666 h 3333"/>
                <a:gd name="T26" fmla="*/ 87 w 3333"/>
                <a:gd name="T27" fmla="*/ 2758 h 3333"/>
                <a:gd name="T28" fmla="*/ 575 w 3333"/>
                <a:gd name="T29" fmla="*/ 3245 h 3333"/>
                <a:gd name="T30" fmla="*/ 1667 w 3333"/>
                <a:gd name="T31" fmla="*/ 3333 h 3333"/>
                <a:gd name="T32" fmla="*/ 2758 w 3333"/>
                <a:gd name="T33" fmla="*/ 3245 h 3333"/>
                <a:gd name="T34" fmla="*/ 3246 w 3333"/>
                <a:gd name="T35" fmla="*/ 2758 h 3333"/>
                <a:gd name="T36" fmla="*/ 3333 w 3333"/>
                <a:gd name="T37" fmla="*/ 1666 h 3333"/>
                <a:gd name="T38" fmla="*/ 3246 w 3333"/>
                <a:gd name="T39" fmla="*/ 574 h 3333"/>
                <a:gd name="T40" fmla="*/ 2758 w 3333"/>
                <a:gd name="T41" fmla="*/ 87 h 3333"/>
                <a:gd name="T42" fmla="*/ 1667 w 3333"/>
                <a:gd name="T43" fmla="*/ 0 h 3333"/>
                <a:gd name="T44" fmla="*/ 1667 w 3333"/>
                <a:gd name="T45" fmla="*/ 299 h 3333"/>
                <a:gd name="T46" fmla="*/ 2650 w 3333"/>
                <a:gd name="T47" fmla="*/ 367 h 3333"/>
                <a:gd name="T48" fmla="*/ 2966 w 3333"/>
                <a:gd name="T49" fmla="*/ 683 h 3333"/>
                <a:gd name="T50" fmla="*/ 3033 w 3333"/>
                <a:gd name="T51" fmla="*/ 1666 h 3333"/>
                <a:gd name="T52" fmla="*/ 2966 w 3333"/>
                <a:gd name="T53" fmla="*/ 2649 h 3333"/>
                <a:gd name="T54" fmla="*/ 2650 w 3333"/>
                <a:gd name="T55" fmla="*/ 2965 h 3333"/>
                <a:gd name="T56" fmla="*/ 1667 w 3333"/>
                <a:gd name="T57" fmla="*/ 3032 h 3333"/>
                <a:gd name="T58" fmla="*/ 684 w 3333"/>
                <a:gd name="T59" fmla="*/ 2965 h 3333"/>
                <a:gd name="T60" fmla="*/ 367 w 3333"/>
                <a:gd name="T61" fmla="*/ 2649 h 3333"/>
                <a:gd name="T62" fmla="*/ 300 w 3333"/>
                <a:gd name="T63" fmla="*/ 1666 h 3333"/>
                <a:gd name="T64" fmla="*/ 367 w 3333"/>
                <a:gd name="T65" fmla="*/ 683 h 3333"/>
                <a:gd name="T66" fmla="*/ 684 w 3333"/>
                <a:gd name="T67" fmla="*/ 367 h 3333"/>
                <a:gd name="T68" fmla="*/ 1667 w 3333"/>
                <a:gd name="T69" fmla="*/ 299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33" h="3333">
                  <a:moveTo>
                    <a:pt x="2556" y="576"/>
                  </a:moveTo>
                  <a:lnTo>
                    <a:pt x="2556" y="576"/>
                  </a:lnTo>
                  <a:cubicBezTo>
                    <a:pt x="2446" y="576"/>
                    <a:pt x="2356" y="666"/>
                    <a:pt x="2356" y="776"/>
                  </a:cubicBezTo>
                  <a:cubicBezTo>
                    <a:pt x="2356" y="887"/>
                    <a:pt x="2446" y="976"/>
                    <a:pt x="2556" y="976"/>
                  </a:cubicBezTo>
                  <a:cubicBezTo>
                    <a:pt x="2667" y="976"/>
                    <a:pt x="2756" y="887"/>
                    <a:pt x="2756" y="776"/>
                  </a:cubicBezTo>
                  <a:cubicBezTo>
                    <a:pt x="2756" y="666"/>
                    <a:pt x="2667" y="576"/>
                    <a:pt x="2556" y="576"/>
                  </a:cubicBezTo>
                  <a:close/>
                  <a:moveTo>
                    <a:pt x="1667" y="2221"/>
                  </a:moveTo>
                  <a:lnTo>
                    <a:pt x="1667" y="2221"/>
                  </a:lnTo>
                  <a:cubicBezTo>
                    <a:pt x="1360" y="2221"/>
                    <a:pt x="1111" y="1973"/>
                    <a:pt x="1111" y="1666"/>
                  </a:cubicBezTo>
                  <a:cubicBezTo>
                    <a:pt x="1111" y="1359"/>
                    <a:pt x="1360" y="1110"/>
                    <a:pt x="1667" y="1110"/>
                  </a:cubicBezTo>
                  <a:cubicBezTo>
                    <a:pt x="1973" y="1110"/>
                    <a:pt x="2222" y="1359"/>
                    <a:pt x="2222" y="1666"/>
                  </a:cubicBezTo>
                  <a:cubicBezTo>
                    <a:pt x="2222" y="1973"/>
                    <a:pt x="1973" y="2221"/>
                    <a:pt x="1667" y="2221"/>
                  </a:cubicBezTo>
                  <a:close/>
                  <a:moveTo>
                    <a:pt x="1667" y="810"/>
                  </a:moveTo>
                  <a:lnTo>
                    <a:pt x="1667" y="810"/>
                  </a:lnTo>
                  <a:cubicBezTo>
                    <a:pt x="1194" y="810"/>
                    <a:pt x="811" y="1193"/>
                    <a:pt x="811" y="1666"/>
                  </a:cubicBezTo>
                  <a:cubicBezTo>
                    <a:pt x="811" y="2139"/>
                    <a:pt x="1194" y="2522"/>
                    <a:pt x="1667" y="2522"/>
                  </a:cubicBezTo>
                  <a:cubicBezTo>
                    <a:pt x="2139" y="2522"/>
                    <a:pt x="2522" y="2139"/>
                    <a:pt x="2522" y="1666"/>
                  </a:cubicBezTo>
                  <a:cubicBezTo>
                    <a:pt x="2522" y="1193"/>
                    <a:pt x="2139" y="810"/>
                    <a:pt x="1667" y="810"/>
                  </a:cubicBezTo>
                  <a:close/>
                  <a:moveTo>
                    <a:pt x="1667" y="0"/>
                  </a:moveTo>
                  <a:lnTo>
                    <a:pt x="1667" y="0"/>
                  </a:lnTo>
                  <a:cubicBezTo>
                    <a:pt x="1214" y="0"/>
                    <a:pt x="1157" y="2"/>
                    <a:pt x="979" y="9"/>
                  </a:cubicBezTo>
                  <a:cubicBezTo>
                    <a:pt x="802" y="17"/>
                    <a:pt x="681" y="45"/>
                    <a:pt x="575" y="87"/>
                  </a:cubicBezTo>
                  <a:cubicBezTo>
                    <a:pt x="465" y="129"/>
                    <a:pt x="372" y="186"/>
                    <a:pt x="280" y="279"/>
                  </a:cubicBezTo>
                  <a:cubicBezTo>
                    <a:pt x="187" y="372"/>
                    <a:pt x="130" y="465"/>
                    <a:pt x="87" y="574"/>
                  </a:cubicBezTo>
                  <a:cubicBezTo>
                    <a:pt x="46" y="680"/>
                    <a:pt x="18" y="801"/>
                    <a:pt x="10" y="979"/>
                  </a:cubicBezTo>
                  <a:cubicBezTo>
                    <a:pt x="2" y="1156"/>
                    <a:pt x="0" y="1213"/>
                    <a:pt x="0" y="1666"/>
                  </a:cubicBezTo>
                  <a:cubicBezTo>
                    <a:pt x="0" y="2118"/>
                    <a:pt x="2" y="2175"/>
                    <a:pt x="10" y="2353"/>
                  </a:cubicBezTo>
                  <a:cubicBezTo>
                    <a:pt x="18" y="2530"/>
                    <a:pt x="46" y="2652"/>
                    <a:pt x="87" y="2758"/>
                  </a:cubicBezTo>
                  <a:cubicBezTo>
                    <a:pt x="130" y="2867"/>
                    <a:pt x="187" y="2960"/>
                    <a:pt x="280" y="3053"/>
                  </a:cubicBezTo>
                  <a:cubicBezTo>
                    <a:pt x="372" y="3145"/>
                    <a:pt x="465" y="3202"/>
                    <a:pt x="575" y="3245"/>
                  </a:cubicBezTo>
                  <a:cubicBezTo>
                    <a:pt x="681" y="3286"/>
                    <a:pt x="802" y="3314"/>
                    <a:pt x="979" y="3322"/>
                  </a:cubicBezTo>
                  <a:cubicBezTo>
                    <a:pt x="1157" y="3331"/>
                    <a:pt x="1214" y="3333"/>
                    <a:pt x="1667" y="3333"/>
                  </a:cubicBezTo>
                  <a:cubicBezTo>
                    <a:pt x="2119" y="3333"/>
                    <a:pt x="2176" y="3331"/>
                    <a:pt x="2354" y="3322"/>
                  </a:cubicBezTo>
                  <a:cubicBezTo>
                    <a:pt x="2531" y="3314"/>
                    <a:pt x="2652" y="3286"/>
                    <a:pt x="2758" y="3245"/>
                  </a:cubicBezTo>
                  <a:cubicBezTo>
                    <a:pt x="2868" y="3202"/>
                    <a:pt x="2961" y="3145"/>
                    <a:pt x="3054" y="3053"/>
                  </a:cubicBezTo>
                  <a:cubicBezTo>
                    <a:pt x="3146" y="2960"/>
                    <a:pt x="3203" y="2867"/>
                    <a:pt x="3246" y="2758"/>
                  </a:cubicBezTo>
                  <a:cubicBezTo>
                    <a:pt x="3287" y="2652"/>
                    <a:pt x="3315" y="2530"/>
                    <a:pt x="3323" y="2353"/>
                  </a:cubicBezTo>
                  <a:cubicBezTo>
                    <a:pt x="3331" y="2175"/>
                    <a:pt x="3333" y="2118"/>
                    <a:pt x="3333" y="1666"/>
                  </a:cubicBezTo>
                  <a:cubicBezTo>
                    <a:pt x="3333" y="1213"/>
                    <a:pt x="3331" y="1156"/>
                    <a:pt x="3323" y="979"/>
                  </a:cubicBezTo>
                  <a:cubicBezTo>
                    <a:pt x="3315" y="801"/>
                    <a:pt x="3287" y="680"/>
                    <a:pt x="3246" y="574"/>
                  </a:cubicBezTo>
                  <a:cubicBezTo>
                    <a:pt x="3203" y="465"/>
                    <a:pt x="3146" y="372"/>
                    <a:pt x="3054" y="279"/>
                  </a:cubicBezTo>
                  <a:cubicBezTo>
                    <a:pt x="2961" y="186"/>
                    <a:pt x="2868" y="129"/>
                    <a:pt x="2758" y="87"/>
                  </a:cubicBezTo>
                  <a:cubicBezTo>
                    <a:pt x="2652" y="45"/>
                    <a:pt x="2531" y="17"/>
                    <a:pt x="2354" y="9"/>
                  </a:cubicBezTo>
                  <a:cubicBezTo>
                    <a:pt x="2176" y="2"/>
                    <a:pt x="2119" y="0"/>
                    <a:pt x="1667" y="0"/>
                  </a:cubicBezTo>
                  <a:close/>
                  <a:moveTo>
                    <a:pt x="1667" y="299"/>
                  </a:moveTo>
                  <a:lnTo>
                    <a:pt x="1667" y="299"/>
                  </a:lnTo>
                  <a:cubicBezTo>
                    <a:pt x="2112" y="299"/>
                    <a:pt x="2164" y="301"/>
                    <a:pt x="2340" y="309"/>
                  </a:cubicBezTo>
                  <a:cubicBezTo>
                    <a:pt x="2503" y="317"/>
                    <a:pt x="2591" y="344"/>
                    <a:pt x="2650" y="367"/>
                  </a:cubicBezTo>
                  <a:cubicBezTo>
                    <a:pt x="2727" y="397"/>
                    <a:pt x="2783" y="433"/>
                    <a:pt x="2841" y="491"/>
                  </a:cubicBezTo>
                  <a:cubicBezTo>
                    <a:pt x="2900" y="550"/>
                    <a:pt x="2936" y="605"/>
                    <a:pt x="2966" y="683"/>
                  </a:cubicBezTo>
                  <a:cubicBezTo>
                    <a:pt x="2989" y="742"/>
                    <a:pt x="3016" y="830"/>
                    <a:pt x="3023" y="992"/>
                  </a:cubicBezTo>
                  <a:cubicBezTo>
                    <a:pt x="3031" y="1168"/>
                    <a:pt x="3033" y="1221"/>
                    <a:pt x="3033" y="1666"/>
                  </a:cubicBezTo>
                  <a:cubicBezTo>
                    <a:pt x="3033" y="2111"/>
                    <a:pt x="3031" y="2164"/>
                    <a:pt x="3023" y="2339"/>
                  </a:cubicBezTo>
                  <a:cubicBezTo>
                    <a:pt x="3016" y="2502"/>
                    <a:pt x="2989" y="2590"/>
                    <a:pt x="2966" y="2649"/>
                  </a:cubicBezTo>
                  <a:cubicBezTo>
                    <a:pt x="2936" y="2727"/>
                    <a:pt x="2900" y="2782"/>
                    <a:pt x="2841" y="2840"/>
                  </a:cubicBezTo>
                  <a:cubicBezTo>
                    <a:pt x="2783" y="2899"/>
                    <a:pt x="2727" y="2935"/>
                    <a:pt x="2650" y="2965"/>
                  </a:cubicBezTo>
                  <a:cubicBezTo>
                    <a:pt x="2591" y="2988"/>
                    <a:pt x="2503" y="3015"/>
                    <a:pt x="2340" y="3022"/>
                  </a:cubicBezTo>
                  <a:cubicBezTo>
                    <a:pt x="2164" y="3031"/>
                    <a:pt x="2112" y="3032"/>
                    <a:pt x="1667" y="3032"/>
                  </a:cubicBezTo>
                  <a:cubicBezTo>
                    <a:pt x="1222" y="3032"/>
                    <a:pt x="1169" y="3031"/>
                    <a:pt x="993" y="3022"/>
                  </a:cubicBezTo>
                  <a:cubicBezTo>
                    <a:pt x="831" y="3015"/>
                    <a:pt x="742" y="2988"/>
                    <a:pt x="684" y="2965"/>
                  </a:cubicBezTo>
                  <a:cubicBezTo>
                    <a:pt x="606" y="2935"/>
                    <a:pt x="550" y="2899"/>
                    <a:pt x="492" y="2840"/>
                  </a:cubicBezTo>
                  <a:cubicBezTo>
                    <a:pt x="434" y="2782"/>
                    <a:pt x="398" y="2727"/>
                    <a:pt x="367" y="2649"/>
                  </a:cubicBezTo>
                  <a:cubicBezTo>
                    <a:pt x="345" y="2590"/>
                    <a:pt x="317" y="2502"/>
                    <a:pt x="310" y="2339"/>
                  </a:cubicBezTo>
                  <a:cubicBezTo>
                    <a:pt x="302" y="2164"/>
                    <a:pt x="300" y="2111"/>
                    <a:pt x="300" y="1666"/>
                  </a:cubicBezTo>
                  <a:cubicBezTo>
                    <a:pt x="300" y="1221"/>
                    <a:pt x="302" y="1168"/>
                    <a:pt x="310" y="992"/>
                  </a:cubicBezTo>
                  <a:cubicBezTo>
                    <a:pt x="317" y="830"/>
                    <a:pt x="345" y="742"/>
                    <a:pt x="367" y="683"/>
                  </a:cubicBezTo>
                  <a:cubicBezTo>
                    <a:pt x="398" y="605"/>
                    <a:pt x="434" y="550"/>
                    <a:pt x="492" y="491"/>
                  </a:cubicBezTo>
                  <a:cubicBezTo>
                    <a:pt x="550" y="433"/>
                    <a:pt x="606" y="397"/>
                    <a:pt x="684" y="367"/>
                  </a:cubicBezTo>
                  <a:cubicBezTo>
                    <a:pt x="742" y="344"/>
                    <a:pt x="831" y="317"/>
                    <a:pt x="993" y="309"/>
                  </a:cubicBezTo>
                  <a:cubicBezTo>
                    <a:pt x="1169" y="301"/>
                    <a:pt x="1222" y="299"/>
                    <a:pt x="1667" y="299"/>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URL">
              <a:extLst>
                <a:ext uri="{FF2B5EF4-FFF2-40B4-BE49-F238E27FC236}">
                  <a16:creationId xmlns:a16="http://schemas.microsoft.com/office/drawing/2014/main" id="{364FB358-9844-F44B-A487-AC2F41F66327}"/>
                </a:ext>
              </a:extLst>
            </p:cNvPr>
            <p:cNvSpPr txBox="1"/>
            <p:nvPr userDrawn="1"/>
          </p:nvSpPr>
          <p:spPr bwMode="black">
            <a:xfrm>
              <a:off x="9818077" y="109728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5">
                    <a:extLst>
                      <a:ext uri="{A12FA001-AC4F-418D-AE19-62706E023703}">
                        <ahyp:hlinkClr xmlns:ahyp="http://schemas.microsoft.com/office/drawing/2018/hyperlinkcolor" val="tx"/>
                      </a:ext>
                    </a:extLst>
                  </a:hlinkClick>
                </a:rPr>
                <a:t>instagram.com/</a:t>
              </a:r>
              <a:r>
                <a:rPr lang="en-US" sz="1000" dirty="0" err="1">
                  <a:solidFill>
                    <a:schemeClr val="tx1"/>
                  </a:solidFill>
                  <a:hlinkClick r:id="rId5">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grpSp>
        <p:nvGrpSpPr>
          <p:cNvPr id="37" name="YouTube">
            <a:extLst>
              <a:ext uri="{FF2B5EF4-FFF2-40B4-BE49-F238E27FC236}">
                <a16:creationId xmlns:a16="http://schemas.microsoft.com/office/drawing/2014/main" id="{59F8DB0C-003C-1C48-AC47-F5F4F8FCB62A}"/>
              </a:ext>
            </a:extLst>
          </p:cNvPr>
          <p:cNvGrpSpPr/>
          <p:nvPr userDrawn="1"/>
        </p:nvGrpSpPr>
        <p:grpSpPr bwMode="black">
          <a:xfrm>
            <a:off x="9546336" y="1513322"/>
            <a:ext cx="2100541" cy="274320"/>
            <a:chOff x="9546336" y="1645920"/>
            <a:chExt cx="2100541" cy="274320"/>
          </a:xfrm>
        </p:grpSpPr>
        <p:sp>
          <p:nvSpPr>
            <p:cNvPr id="38" name="Icon">
              <a:extLst>
                <a:ext uri="{FF2B5EF4-FFF2-40B4-BE49-F238E27FC236}">
                  <a16:creationId xmlns:a16="http://schemas.microsoft.com/office/drawing/2014/main" id="{0739FE2D-20B2-A548-B58F-80CC40337954}"/>
                </a:ext>
                <a:ext uri="{C183D7F6-B498-43B3-948B-1728B52AA6E4}">
                  <adec:decorative xmlns:adec="http://schemas.microsoft.com/office/drawing/2017/decorative" val="1"/>
                </a:ext>
              </a:extLst>
            </p:cNvPr>
            <p:cNvSpPr>
              <a:spLocks noChangeAspect="1" noEditPoints="1"/>
            </p:cNvSpPr>
            <p:nvPr userDrawn="1"/>
          </p:nvSpPr>
          <p:spPr bwMode="black">
            <a:xfrm>
              <a:off x="9546336" y="1718380"/>
              <a:ext cx="182880" cy="129399"/>
            </a:xfrm>
            <a:custGeom>
              <a:avLst/>
              <a:gdLst>
                <a:gd name="T0" fmla="*/ 1325 w 3333"/>
                <a:gd name="T1" fmla="*/ 1669 h 2348"/>
                <a:gd name="T2" fmla="*/ 1325 w 3333"/>
                <a:gd name="T3" fmla="*/ 1669 h 2348"/>
                <a:gd name="T4" fmla="*/ 1325 w 3333"/>
                <a:gd name="T5" fmla="*/ 678 h 2348"/>
                <a:gd name="T6" fmla="*/ 2197 w 3333"/>
                <a:gd name="T7" fmla="*/ 1174 h 2348"/>
                <a:gd name="T8" fmla="*/ 1325 w 3333"/>
                <a:gd name="T9" fmla="*/ 1669 h 2348"/>
                <a:gd name="T10" fmla="*/ 3263 w 3333"/>
                <a:gd name="T11" fmla="*/ 366 h 2348"/>
                <a:gd name="T12" fmla="*/ 3263 w 3333"/>
                <a:gd name="T13" fmla="*/ 366 h 2348"/>
                <a:gd name="T14" fmla="*/ 2969 w 3333"/>
                <a:gd name="T15" fmla="*/ 70 h 2348"/>
                <a:gd name="T16" fmla="*/ 1666 w 3333"/>
                <a:gd name="T17" fmla="*/ 0 h 2348"/>
                <a:gd name="T18" fmla="*/ 364 w 3333"/>
                <a:gd name="T19" fmla="*/ 70 h 2348"/>
                <a:gd name="T20" fmla="*/ 69 w 3333"/>
                <a:gd name="T21" fmla="*/ 366 h 2348"/>
                <a:gd name="T22" fmla="*/ 0 w 3333"/>
                <a:gd name="T23" fmla="*/ 1174 h 2348"/>
                <a:gd name="T24" fmla="*/ 69 w 3333"/>
                <a:gd name="T25" fmla="*/ 1981 h 2348"/>
                <a:gd name="T26" fmla="*/ 364 w 3333"/>
                <a:gd name="T27" fmla="*/ 2278 h 2348"/>
                <a:gd name="T28" fmla="*/ 1666 w 3333"/>
                <a:gd name="T29" fmla="*/ 2348 h 2348"/>
                <a:gd name="T30" fmla="*/ 2969 w 3333"/>
                <a:gd name="T31" fmla="*/ 2278 h 2348"/>
                <a:gd name="T32" fmla="*/ 3263 w 3333"/>
                <a:gd name="T33" fmla="*/ 1981 h 2348"/>
                <a:gd name="T34" fmla="*/ 3333 w 3333"/>
                <a:gd name="T35" fmla="*/ 1174 h 2348"/>
                <a:gd name="T36" fmla="*/ 3263 w 3333"/>
                <a:gd name="T37" fmla="*/ 366 h 2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33" h="2348">
                  <a:moveTo>
                    <a:pt x="1325" y="1669"/>
                  </a:moveTo>
                  <a:lnTo>
                    <a:pt x="1325" y="1669"/>
                  </a:lnTo>
                  <a:lnTo>
                    <a:pt x="1325" y="678"/>
                  </a:lnTo>
                  <a:lnTo>
                    <a:pt x="2197" y="1174"/>
                  </a:lnTo>
                  <a:lnTo>
                    <a:pt x="1325" y="1669"/>
                  </a:lnTo>
                  <a:close/>
                  <a:moveTo>
                    <a:pt x="3263" y="366"/>
                  </a:moveTo>
                  <a:lnTo>
                    <a:pt x="3263" y="366"/>
                  </a:lnTo>
                  <a:cubicBezTo>
                    <a:pt x="3225" y="222"/>
                    <a:pt x="3112" y="108"/>
                    <a:pt x="2969" y="70"/>
                  </a:cubicBezTo>
                  <a:cubicBezTo>
                    <a:pt x="2709" y="0"/>
                    <a:pt x="1666" y="0"/>
                    <a:pt x="1666" y="0"/>
                  </a:cubicBezTo>
                  <a:cubicBezTo>
                    <a:pt x="1666" y="0"/>
                    <a:pt x="624" y="0"/>
                    <a:pt x="364" y="70"/>
                  </a:cubicBezTo>
                  <a:cubicBezTo>
                    <a:pt x="221" y="108"/>
                    <a:pt x="108" y="222"/>
                    <a:pt x="69" y="366"/>
                  </a:cubicBezTo>
                  <a:cubicBezTo>
                    <a:pt x="0" y="628"/>
                    <a:pt x="0" y="1174"/>
                    <a:pt x="0" y="1174"/>
                  </a:cubicBezTo>
                  <a:cubicBezTo>
                    <a:pt x="0" y="1174"/>
                    <a:pt x="0" y="1720"/>
                    <a:pt x="69" y="1981"/>
                  </a:cubicBezTo>
                  <a:cubicBezTo>
                    <a:pt x="108" y="2126"/>
                    <a:pt x="221" y="2239"/>
                    <a:pt x="364" y="2278"/>
                  </a:cubicBezTo>
                  <a:cubicBezTo>
                    <a:pt x="624" y="2348"/>
                    <a:pt x="1666" y="2348"/>
                    <a:pt x="1666" y="2348"/>
                  </a:cubicBezTo>
                  <a:cubicBezTo>
                    <a:pt x="1666" y="2348"/>
                    <a:pt x="2709" y="2348"/>
                    <a:pt x="2969" y="2278"/>
                  </a:cubicBezTo>
                  <a:cubicBezTo>
                    <a:pt x="3112" y="2239"/>
                    <a:pt x="3225" y="2126"/>
                    <a:pt x="3263" y="1981"/>
                  </a:cubicBezTo>
                  <a:cubicBezTo>
                    <a:pt x="3333" y="1720"/>
                    <a:pt x="3333" y="1174"/>
                    <a:pt x="3333" y="1174"/>
                  </a:cubicBezTo>
                  <a:cubicBezTo>
                    <a:pt x="3333" y="1174"/>
                    <a:pt x="3333" y="628"/>
                    <a:pt x="3263" y="366"/>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URL">
              <a:extLst>
                <a:ext uri="{FF2B5EF4-FFF2-40B4-BE49-F238E27FC236}">
                  <a16:creationId xmlns:a16="http://schemas.microsoft.com/office/drawing/2014/main" id="{41CF215D-E258-5347-B7F4-82EFB2E85261}"/>
                </a:ext>
              </a:extLst>
            </p:cNvPr>
            <p:cNvSpPr txBox="1"/>
            <p:nvPr userDrawn="1"/>
          </p:nvSpPr>
          <p:spPr bwMode="black">
            <a:xfrm>
              <a:off x="9818077" y="1645920"/>
              <a:ext cx="1828800" cy="274320"/>
            </a:xfrm>
            <a:prstGeom prst="rect">
              <a:avLst/>
            </a:prstGeom>
            <a:noFill/>
          </p:spPr>
          <p:txBody>
            <a:bodyPr wrap="square" lIns="0" tIns="0" rIns="0" bIns="0" rtlCol="0" anchor="ctr" anchorCtr="0">
              <a:noAutofit/>
            </a:bodyPr>
            <a:lstStyle/>
            <a:p>
              <a:pPr marL="0" indent="0">
                <a:lnSpc>
                  <a:spcPct val="100000"/>
                </a:lnSpc>
                <a:spcBef>
                  <a:spcPts val="1200"/>
                </a:spcBef>
                <a:buSzPct val="100000"/>
                <a:buFont typeface="Cytiva Aktiv"/>
                <a:buNone/>
              </a:pPr>
              <a:r>
                <a:rPr lang="en-US" sz="1000" dirty="0">
                  <a:solidFill>
                    <a:schemeClr val="tx1"/>
                  </a:solidFill>
                  <a:hlinkClick r:id="rId6">
                    <a:extLst>
                      <a:ext uri="{A12FA001-AC4F-418D-AE19-62706E023703}">
                        <ahyp:hlinkClr xmlns:ahyp="http://schemas.microsoft.com/office/drawing/2018/hyperlinkcolor" val="tx"/>
                      </a:ext>
                    </a:extLst>
                  </a:hlinkClick>
                </a:rPr>
                <a:t>youtube.com/c/</a:t>
              </a:r>
              <a:r>
                <a:rPr lang="en-US" sz="1000" dirty="0" err="1">
                  <a:solidFill>
                    <a:schemeClr val="tx1"/>
                  </a:solidFill>
                  <a:hlinkClick r:id="rId6">
                    <a:extLst>
                      <a:ext uri="{A12FA001-AC4F-418D-AE19-62706E023703}">
                        <ahyp:hlinkClr xmlns:ahyp="http://schemas.microsoft.com/office/drawing/2018/hyperlinkcolor" val="tx"/>
                      </a:ext>
                    </a:extLst>
                  </a:hlinkClick>
                </a:rPr>
                <a:t>cytiva</a:t>
              </a:r>
              <a:endParaRPr lang="en-US" sz="1000" dirty="0">
                <a:solidFill>
                  <a:schemeClr val="tx1"/>
                </a:solidFill>
              </a:endParaRPr>
            </a:p>
          </p:txBody>
        </p:sp>
      </p:grpSp>
    </p:spTree>
    <p:extLst>
      <p:ext uri="{BB962C8B-B14F-4D97-AF65-F5344CB8AC3E}">
        <p14:creationId xmlns:p14="http://schemas.microsoft.com/office/powerpoint/2010/main" val="2771140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956">
          <p15:clr>
            <a:srgbClr val="FBAE40"/>
          </p15:clr>
        </p15:guide>
        <p15:guide id="2" pos="372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egal - White">
    <p:bg>
      <p:bgRef idx="1001">
        <a:schemeClr val="bg1"/>
      </p:bgRef>
    </p:bg>
    <p:spTree>
      <p:nvGrpSpPr>
        <p:cNvPr id="1" name=""/>
        <p:cNvGrpSpPr/>
        <p:nvPr/>
      </p:nvGrpSpPr>
      <p:grpSpPr>
        <a:xfrm>
          <a:off x="0" y="0"/>
          <a:ext cx="0" cy="0"/>
          <a:chOff x="0" y="0"/>
          <a:chExt cx="0" cy="0"/>
        </a:xfrm>
      </p:grpSpPr>
      <p:pic>
        <p:nvPicPr>
          <p:cNvPr id="9" name="Cytiva" descr="Cytiva">
            <a:extLst>
              <a:ext uri="{FF2B5EF4-FFF2-40B4-BE49-F238E27FC236}">
                <a16:creationId xmlns:a16="http://schemas.microsoft.com/office/drawing/2014/main" id="{0F2EF144-C30E-4A42-B06A-587C1FDD43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8" y="1828800"/>
            <a:ext cx="11093452" cy="4251325"/>
          </a:xfrm>
        </p:spPr>
        <p:txBody>
          <a:bodyPr anchor="b" anchorCtr="0">
            <a:noAutofit/>
          </a:bodyPr>
          <a:lstStyle>
            <a:lvl1pPr marL="0" indent="0">
              <a:spcBef>
                <a:spcPts val="0"/>
              </a:spcBef>
              <a:buFontTx/>
              <a:buNone/>
              <a:defRPr sz="1000" b="0"/>
            </a:lvl1pPr>
            <a:lvl2pPr marL="0" indent="0">
              <a:spcBef>
                <a:spcPts val="0"/>
              </a:spcBef>
              <a:buFontTx/>
              <a:buNone/>
              <a:defRPr sz="1000" b="0"/>
            </a:lvl2pPr>
            <a:lvl3pPr marL="0" indent="0">
              <a:spcBef>
                <a:spcPts val="0"/>
              </a:spcBef>
              <a:buFontTx/>
              <a:buNone/>
              <a:defRPr sz="1000" b="0"/>
            </a:lvl3pPr>
            <a:lvl4pPr marL="0" indent="0">
              <a:spcBef>
                <a:spcPts val="0"/>
              </a:spcBef>
              <a:buFontTx/>
              <a:buNone/>
              <a:defRPr sz="1000" b="0"/>
            </a:lvl4pPr>
            <a:lvl5pPr marL="0" indent="0">
              <a:spcBef>
                <a:spcPts val="0"/>
              </a:spcBef>
              <a:buFontTx/>
              <a:buNone/>
              <a:defRPr sz="1000" b="0"/>
            </a:lvl5pPr>
            <a:lvl6pPr marL="0" indent="0">
              <a:spcBef>
                <a:spcPts val="0"/>
              </a:spcBef>
              <a:buFontTx/>
              <a:buNone/>
              <a:defRPr sz="1000" b="0"/>
            </a:lvl6pPr>
            <a:lvl7pPr marL="0" indent="0">
              <a:spcBef>
                <a:spcPts val="0"/>
              </a:spcBef>
              <a:buFontTx/>
              <a:buNone/>
              <a:defRPr sz="1000" b="0"/>
            </a:lvl7pPr>
            <a:lvl8pPr marL="0" indent="0">
              <a:spcBef>
                <a:spcPts val="0"/>
              </a:spcBef>
              <a:buFontTx/>
              <a:buNone/>
              <a:defRPr sz="1000" b="0"/>
            </a:lvl8pPr>
            <a:lvl9pPr marL="0" indent="0">
              <a:spcBef>
                <a:spcPts val="0"/>
              </a:spcBef>
              <a:buFontTx/>
              <a:buNone/>
              <a:defRPr sz="1000" b="0"/>
            </a:lvl9pPr>
          </a:lstStyle>
          <a:p>
            <a:pPr lvl="0"/>
            <a:r>
              <a:rPr lang="en-US" dirty="0"/>
              <a:t>[Legal]</a:t>
            </a:r>
          </a:p>
        </p:txBody>
      </p:sp>
      <p:sp>
        <p:nvSpPr>
          <p:cNvPr id="13" name="cytiva.com">
            <a:extLst>
              <a:ext uri="{FF2B5EF4-FFF2-40B4-BE49-F238E27FC236}">
                <a16:creationId xmlns:a16="http://schemas.microsoft.com/office/drawing/2014/main" id="{5A417667-8862-FF4B-97EB-784204247839}"/>
              </a:ext>
            </a:extLst>
          </p:cNvPr>
          <p:cNvSpPr txBox="1"/>
          <p:nvPr userDrawn="1"/>
        </p:nvSpPr>
        <p:spPr>
          <a:xfrm>
            <a:off x="546099" y="6218238"/>
            <a:ext cx="5368926"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pic>
        <p:nvPicPr>
          <p:cNvPr id="3" name="Picture 2">
            <a:extLst>
              <a:ext uri="{FF2B5EF4-FFF2-40B4-BE49-F238E27FC236}">
                <a16:creationId xmlns:a16="http://schemas.microsoft.com/office/drawing/2014/main" id="{9DD6FC2F-9DBE-1984-CB84-34D157E7527E}"/>
              </a:ext>
            </a:extLst>
          </p:cNvPr>
          <p:cNvPicPr>
            <a:picLocks noChangeAspect="1"/>
          </p:cNvPicPr>
          <p:nvPr userDrawn="1"/>
        </p:nvPicPr>
        <p:blipFill>
          <a:blip r:embed="rId3"/>
          <a:stretch>
            <a:fillRect/>
          </a:stretch>
        </p:blipFill>
        <p:spPr>
          <a:xfrm>
            <a:off x="11104307" y="5733211"/>
            <a:ext cx="557496" cy="723673"/>
          </a:xfrm>
          <a:prstGeom prst="rect">
            <a:avLst/>
          </a:prstGeom>
        </p:spPr>
      </p:pic>
    </p:spTree>
    <p:extLst>
      <p:ext uri="{BB962C8B-B14F-4D97-AF65-F5344CB8AC3E}">
        <p14:creationId xmlns:p14="http://schemas.microsoft.com/office/powerpoint/2010/main" val="27875447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userDrawn="1">
          <p15:clr>
            <a:srgbClr val="FBAE40"/>
          </p15:clr>
        </p15:guide>
        <p15:guide id="2" pos="395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Legal - Green">
    <p:bg>
      <p:bgPr>
        <a:solidFill>
          <a:srgbClr val="00886F"/>
        </a:solidFill>
        <a:effectLst/>
      </p:bgPr>
    </p:bg>
    <p:spTree>
      <p:nvGrpSpPr>
        <p:cNvPr id="1" name=""/>
        <p:cNvGrpSpPr/>
        <p:nvPr/>
      </p:nvGrpSpPr>
      <p:grpSpPr>
        <a:xfrm>
          <a:off x="0" y="0"/>
          <a:ext cx="0" cy="0"/>
          <a:chOff x="0" y="0"/>
          <a:chExt cx="0" cy="0"/>
        </a:xfrm>
      </p:grpSpPr>
      <p:pic>
        <p:nvPicPr>
          <p:cNvPr id="6" name="Cytiva" descr="Cytiva">
            <a:extLst>
              <a:ext uri="{FF2B5EF4-FFF2-40B4-BE49-F238E27FC236}">
                <a16:creationId xmlns:a16="http://schemas.microsoft.com/office/drawing/2014/main" id="{89294F81-6451-D047-A5A8-B73053E864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8" name="Text Placeholder 1">
            <a:extLst>
              <a:ext uri="{FF2B5EF4-FFF2-40B4-BE49-F238E27FC236}">
                <a16:creationId xmlns:a16="http://schemas.microsoft.com/office/drawing/2014/main" id="{7CC15275-5486-2246-A4A1-3835DF7EAF97}"/>
              </a:ext>
            </a:extLst>
          </p:cNvPr>
          <p:cNvSpPr>
            <a:spLocks noGrp="1"/>
          </p:cNvSpPr>
          <p:nvPr>
            <p:ph type="body" sz="quarter" idx="10" hasCustomPrompt="1"/>
          </p:nvPr>
        </p:nvSpPr>
        <p:spPr>
          <a:xfrm>
            <a:off x="546098" y="1828800"/>
            <a:ext cx="11093452" cy="4251325"/>
          </a:xfrm>
        </p:spPr>
        <p:txBody>
          <a:bodyPr anchor="b" anchorCtr="0">
            <a:noAutofit/>
          </a:bodyPr>
          <a:lstStyle>
            <a:lvl1pPr marL="0" indent="0">
              <a:spcBef>
                <a:spcPts val="0"/>
              </a:spcBef>
              <a:buFontTx/>
              <a:buNone/>
              <a:defRPr sz="1000" b="0"/>
            </a:lvl1pPr>
            <a:lvl2pPr marL="0" indent="0">
              <a:spcBef>
                <a:spcPts val="0"/>
              </a:spcBef>
              <a:buFontTx/>
              <a:buNone/>
              <a:defRPr sz="1000" b="0"/>
            </a:lvl2pPr>
            <a:lvl3pPr marL="0" indent="0">
              <a:spcBef>
                <a:spcPts val="0"/>
              </a:spcBef>
              <a:buFontTx/>
              <a:buNone/>
              <a:defRPr sz="1000" b="0"/>
            </a:lvl3pPr>
            <a:lvl4pPr marL="0" indent="0">
              <a:spcBef>
                <a:spcPts val="0"/>
              </a:spcBef>
              <a:buFontTx/>
              <a:buNone/>
              <a:defRPr sz="1000" b="0"/>
            </a:lvl4pPr>
            <a:lvl5pPr marL="0" indent="0">
              <a:spcBef>
                <a:spcPts val="0"/>
              </a:spcBef>
              <a:buFontTx/>
              <a:buNone/>
              <a:defRPr sz="1000" b="0"/>
            </a:lvl5pPr>
            <a:lvl6pPr marL="0" indent="0">
              <a:spcBef>
                <a:spcPts val="0"/>
              </a:spcBef>
              <a:buFontTx/>
              <a:buNone/>
              <a:defRPr sz="1000" b="0"/>
            </a:lvl6pPr>
            <a:lvl7pPr marL="0" indent="0">
              <a:spcBef>
                <a:spcPts val="0"/>
              </a:spcBef>
              <a:buFontTx/>
              <a:buNone/>
              <a:defRPr sz="1000" b="0"/>
            </a:lvl7pPr>
            <a:lvl8pPr marL="0" indent="0">
              <a:spcBef>
                <a:spcPts val="0"/>
              </a:spcBef>
              <a:buFontTx/>
              <a:buNone/>
              <a:defRPr sz="1000" b="0"/>
            </a:lvl8pPr>
            <a:lvl9pPr marL="0" indent="0">
              <a:spcBef>
                <a:spcPts val="0"/>
              </a:spcBef>
              <a:buFontTx/>
              <a:buNone/>
              <a:defRPr sz="1000" b="0"/>
            </a:lvl9pPr>
          </a:lstStyle>
          <a:p>
            <a:pPr lvl="0"/>
            <a:r>
              <a:rPr lang="en-US" dirty="0"/>
              <a:t>[Legal]</a:t>
            </a:r>
          </a:p>
        </p:txBody>
      </p:sp>
      <p:sp>
        <p:nvSpPr>
          <p:cNvPr id="13" name="cytiva.com">
            <a:extLst>
              <a:ext uri="{FF2B5EF4-FFF2-40B4-BE49-F238E27FC236}">
                <a16:creationId xmlns:a16="http://schemas.microsoft.com/office/drawing/2014/main" id="{5A417667-8862-FF4B-97EB-784204247839}"/>
              </a:ext>
            </a:extLst>
          </p:cNvPr>
          <p:cNvSpPr txBox="1"/>
          <p:nvPr userDrawn="1"/>
        </p:nvSpPr>
        <p:spPr>
          <a:xfrm>
            <a:off x="546099" y="6218238"/>
            <a:ext cx="5368926"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cytiva.com</a:t>
            </a:r>
          </a:p>
        </p:txBody>
      </p:sp>
      <p:pic>
        <p:nvPicPr>
          <p:cNvPr id="3" name="Picture 2">
            <a:extLst>
              <a:ext uri="{FF2B5EF4-FFF2-40B4-BE49-F238E27FC236}">
                <a16:creationId xmlns:a16="http://schemas.microsoft.com/office/drawing/2014/main" id="{E5A47FAF-A841-F018-FB0F-8D1B11C71725}"/>
              </a:ext>
            </a:extLst>
          </p:cNvPr>
          <p:cNvPicPr>
            <a:picLocks noChangeAspect="1"/>
          </p:cNvPicPr>
          <p:nvPr userDrawn="1"/>
        </p:nvPicPr>
        <p:blipFill>
          <a:blip r:embed="rId3"/>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17509478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726">
          <p15:clr>
            <a:srgbClr val="FBAE40"/>
          </p15:clr>
        </p15:guide>
        <p15:guide id="2" pos="39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Pictogram - White">
    <p:spTree>
      <p:nvGrpSpPr>
        <p:cNvPr id="1" name=""/>
        <p:cNvGrpSpPr/>
        <p:nvPr/>
      </p:nvGrpSpPr>
      <p:grpSpPr>
        <a:xfrm>
          <a:off x="0" y="0"/>
          <a:ext cx="0" cy="0"/>
          <a:chOff x="0" y="0"/>
          <a:chExt cx="0" cy="0"/>
        </a:xfrm>
      </p:grpSpPr>
      <p:pic>
        <p:nvPicPr>
          <p:cNvPr id="8" name="Cytiva" descr="Cytiva">
            <a:extLst>
              <a:ext uri="{FF2B5EF4-FFF2-40B4-BE49-F238E27FC236}">
                <a16:creationId xmlns:a16="http://schemas.microsoft.com/office/drawing/2014/main" id="{23EF8F65-4EC5-3B46-9B61-072547EE36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3" y="251121"/>
            <a:ext cx="2983931" cy="1259883"/>
          </a:xfrm>
          <a:prstGeom prst="rect">
            <a:avLst/>
          </a:prstGeom>
          <a:noFill/>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2"/>
                </a:solidFill>
              </a:defRPr>
            </a:lvl1pPr>
          </a:lstStyle>
          <a:p>
            <a:r>
              <a:rPr lang="en-US" dirty="0"/>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2"/>
                </a:solidFill>
              </a:defRPr>
            </a:lvl1pPr>
            <a:lvl2pPr marL="0" indent="0" algn="l">
              <a:spcBef>
                <a:spcPts val="0"/>
              </a:spcBef>
              <a:buNone/>
              <a:defRPr sz="2000" b="1">
                <a:solidFill>
                  <a:schemeClr val="tx2"/>
                </a:solidFill>
              </a:defRPr>
            </a:lvl2pPr>
            <a:lvl3pPr marL="0" indent="0" algn="l">
              <a:spcBef>
                <a:spcPts val="0"/>
              </a:spcBef>
              <a:buNone/>
              <a:defRPr sz="2000" b="1">
                <a:solidFill>
                  <a:schemeClr val="tx2"/>
                </a:solidFill>
              </a:defRPr>
            </a:lvl3pPr>
            <a:lvl4pPr marL="0" indent="0" algn="l">
              <a:spcBef>
                <a:spcPts val="0"/>
              </a:spcBef>
              <a:buNone/>
              <a:defRPr sz="2000" b="1">
                <a:solidFill>
                  <a:schemeClr val="tx2"/>
                </a:solidFill>
              </a:defRPr>
            </a:lvl4pPr>
            <a:lvl5pPr marL="0" indent="0" algn="l">
              <a:spcBef>
                <a:spcPts val="0"/>
              </a:spcBef>
              <a:buNone/>
              <a:defRPr sz="2000" b="1">
                <a:solidFill>
                  <a:schemeClr val="tx2"/>
                </a:solidFill>
              </a:defRPr>
            </a:lvl5pPr>
            <a:lvl6pPr marL="0" indent="0" algn="l">
              <a:spcBef>
                <a:spcPts val="0"/>
              </a:spcBef>
              <a:buNone/>
              <a:defRPr sz="2000" b="1">
                <a:solidFill>
                  <a:schemeClr val="tx2"/>
                </a:solidFill>
              </a:defRPr>
            </a:lvl6pPr>
            <a:lvl7pPr marL="0" indent="0" algn="l">
              <a:spcBef>
                <a:spcPts val="0"/>
              </a:spcBef>
              <a:buNone/>
              <a:defRPr sz="2000" b="1">
                <a:solidFill>
                  <a:schemeClr val="tx2"/>
                </a:solidFill>
              </a:defRPr>
            </a:lvl7pPr>
            <a:lvl8pPr marL="0" indent="0" algn="l">
              <a:spcBef>
                <a:spcPts val="0"/>
              </a:spcBef>
              <a:buNone/>
              <a:defRPr sz="2000" b="1">
                <a:solidFill>
                  <a:schemeClr val="tx2"/>
                </a:solidFill>
              </a:defRPr>
            </a:lvl8pPr>
            <a:lvl9pPr marL="0" indent="0" algn="l">
              <a:spcBef>
                <a:spcPts val="0"/>
              </a:spcBef>
              <a:buNone/>
              <a:defRPr sz="2000" b="1">
                <a:solidFill>
                  <a:schemeClr val="tx2"/>
                </a:solidFill>
              </a:defRPr>
            </a:lvl9pPr>
          </a:lstStyle>
          <a:p>
            <a:r>
              <a:rPr lang="en-US" dirty="0"/>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8" y="5166359"/>
            <a:ext cx="5184648" cy="913765"/>
          </a:xfrm>
        </p:spPr>
        <p:txBody>
          <a:bodyPr>
            <a:noAutofit/>
          </a:bodyPr>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pic>
        <p:nvPicPr>
          <p:cNvPr id="7" name="Graphic 6">
            <a:extLst>
              <a:ext uri="{FF2B5EF4-FFF2-40B4-BE49-F238E27FC236}">
                <a16:creationId xmlns:a16="http://schemas.microsoft.com/office/drawing/2014/main" id="{E9D0A856-C023-4ABB-784F-6299DF249AC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2731" t="1346" b="1258"/>
          <a:stretch/>
        </p:blipFill>
        <p:spPr>
          <a:xfrm>
            <a:off x="6751178" y="0"/>
            <a:ext cx="5440822" cy="6858000"/>
          </a:xfrm>
          <a:prstGeom prst="rect">
            <a:avLst/>
          </a:prstGeom>
        </p:spPr>
      </p:pic>
      <p:pic>
        <p:nvPicPr>
          <p:cNvPr id="4" name="Picture 3">
            <a:extLst>
              <a:ext uri="{FF2B5EF4-FFF2-40B4-BE49-F238E27FC236}">
                <a16:creationId xmlns:a16="http://schemas.microsoft.com/office/drawing/2014/main" id="{48C483D5-CE17-A431-87B3-E2BAA88EAA82}"/>
              </a:ext>
            </a:extLst>
          </p:cNvPr>
          <p:cNvPicPr>
            <a:picLocks noChangeAspect="1"/>
          </p:cNvPicPr>
          <p:nvPr userDrawn="1"/>
        </p:nvPicPr>
        <p:blipFill>
          <a:blip r:embed="rId5"/>
          <a:stretch>
            <a:fillRect/>
          </a:stretch>
        </p:blipFill>
        <p:spPr>
          <a:xfrm>
            <a:off x="11104307" y="5733211"/>
            <a:ext cx="557496" cy="723673"/>
          </a:xfrm>
          <a:prstGeom prst="rect">
            <a:avLst/>
          </a:prstGeom>
        </p:spPr>
      </p:pic>
    </p:spTree>
    <p:extLst>
      <p:ext uri="{BB962C8B-B14F-4D97-AF65-F5344CB8AC3E}">
        <p14:creationId xmlns:p14="http://schemas.microsoft.com/office/powerpoint/2010/main" val="54463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Pictogram - Green">
    <p:bg>
      <p:bgPr>
        <a:solidFill>
          <a:srgbClr val="00886F"/>
        </a:solidFill>
        <a:effectLst/>
      </p:bgPr>
    </p:bg>
    <p:spTree>
      <p:nvGrpSpPr>
        <p:cNvPr id="1" name=""/>
        <p:cNvGrpSpPr/>
        <p:nvPr/>
      </p:nvGrpSpPr>
      <p:grpSpPr>
        <a:xfrm>
          <a:off x="0" y="0"/>
          <a:ext cx="0" cy="0"/>
          <a:chOff x="0" y="0"/>
          <a:chExt cx="0" cy="0"/>
        </a:xfrm>
      </p:grpSpPr>
      <p:pic>
        <p:nvPicPr>
          <p:cNvPr id="8" name="Cytiva" descr="Cytiva">
            <a:extLst>
              <a:ext uri="{FF2B5EF4-FFF2-40B4-BE49-F238E27FC236}">
                <a16:creationId xmlns:a16="http://schemas.microsoft.com/office/drawing/2014/main" id="{185DC8AC-B30C-1B4C-89FE-74C0315E54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dirty="0"/>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5184139"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pic>
        <p:nvPicPr>
          <p:cNvPr id="10" name="Graphic 9">
            <a:extLst>
              <a:ext uri="{FF2B5EF4-FFF2-40B4-BE49-F238E27FC236}">
                <a16:creationId xmlns:a16="http://schemas.microsoft.com/office/drawing/2014/main" id="{DC1960B4-7465-AD20-28D9-6B4E5D38B9A6}"/>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t="6038" b="6130"/>
          <a:stretch/>
        </p:blipFill>
        <p:spPr>
          <a:xfrm>
            <a:off x="5329237" y="0"/>
            <a:ext cx="7808117" cy="6858000"/>
          </a:xfrm>
          <a:prstGeom prst="rect">
            <a:avLst/>
          </a:prstGeom>
        </p:spPr>
      </p:pic>
      <p:pic>
        <p:nvPicPr>
          <p:cNvPr id="5" name="Picture 4">
            <a:extLst>
              <a:ext uri="{FF2B5EF4-FFF2-40B4-BE49-F238E27FC236}">
                <a16:creationId xmlns:a16="http://schemas.microsoft.com/office/drawing/2014/main" id="{0E1BF5D7-66CB-573D-2F0D-867E5D86BD8F}"/>
              </a:ext>
            </a:extLst>
          </p:cNvPr>
          <p:cNvPicPr>
            <a:picLocks noChangeAspect="1"/>
          </p:cNvPicPr>
          <p:nvPr userDrawn="1"/>
        </p:nvPicPr>
        <p:blipFill>
          <a:blip r:embed="rId5"/>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3347617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Pictogram - Orange">
    <p:bg>
      <p:bgPr>
        <a:solidFill>
          <a:srgbClr val="D84900"/>
        </a:solidFill>
        <a:effectLst/>
      </p:bgPr>
    </p:bg>
    <p:spTree>
      <p:nvGrpSpPr>
        <p:cNvPr id="1" name=""/>
        <p:cNvGrpSpPr/>
        <p:nvPr/>
      </p:nvGrpSpPr>
      <p:grpSpPr>
        <a:xfrm>
          <a:off x="0" y="0"/>
          <a:ext cx="0" cy="0"/>
          <a:chOff x="0" y="0"/>
          <a:chExt cx="0" cy="0"/>
        </a:xfrm>
      </p:grpSpPr>
      <p:pic>
        <p:nvPicPr>
          <p:cNvPr id="4" name="Pictogram">
            <a:extLst>
              <a:ext uri="{FF2B5EF4-FFF2-40B4-BE49-F238E27FC236}">
                <a16:creationId xmlns:a16="http://schemas.microsoft.com/office/drawing/2014/main" id="{5C590145-5968-5E47-A42E-28FA476642BA}"/>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000"/>
          <a:stretch/>
        </p:blipFill>
        <p:spPr bwMode="hidden">
          <a:xfrm>
            <a:off x="6461763" y="0"/>
            <a:ext cx="5730238" cy="6858000"/>
          </a:xfrm>
          <a:prstGeom prst="rect">
            <a:avLst/>
          </a:prstGeom>
        </p:spPr>
      </p:pic>
      <p:pic>
        <p:nvPicPr>
          <p:cNvPr id="8" name="Cytiva" descr="Cytiva">
            <a:extLst>
              <a:ext uri="{FF2B5EF4-FFF2-40B4-BE49-F238E27FC236}">
                <a16:creationId xmlns:a16="http://schemas.microsoft.com/office/drawing/2014/main" id="{1051BD59-2A07-AE4D-A434-064A3AF04E5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chemeClr val="tx1"/>
                </a:solidFill>
              </a:defRPr>
            </a:lvl2pPr>
            <a:lvl3pPr marL="0" indent="0" algn="l">
              <a:spcBef>
                <a:spcPts val="0"/>
              </a:spcBef>
              <a:buNone/>
              <a:defRPr sz="2000" b="1">
                <a:solidFill>
                  <a:schemeClr val="tx1"/>
                </a:solidFill>
              </a:defRPr>
            </a:lvl3pPr>
            <a:lvl4pPr marL="0" indent="0" algn="l">
              <a:spcBef>
                <a:spcPts val="0"/>
              </a:spcBef>
              <a:buNone/>
              <a:defRPr sz="2000" b="1">
                <a:solidFill>
                  <a:schemeClr val="tx1"/>
                </a:solidFill>
              </a:defRPr>
            </a:lvl4pPr>
            <a:lvl5pPr marL="0" indent="0" algn="l">
              <a:spcBef>
                <a:spcPts val="0"/>
              </a:spcBef>
              <a:buNone/>
              <a:defRPr sz="2000" b="1">
                <a:solidFill>
                  <a:schemeClr val="tx1"/>
                </a:solidFill>
              </a:defRPr>
            </a:lvl5pPr>
            <a:lvl6pPr marL="0" indent="0" algn="l">
              <a:spcBef>
                <a:spcPts val="0"/>
              </a:spcBef>
              <a:buNone/>
              <a:defRPr sz="2000" b="1">
                <a:solidFill>
                  <a:schemeClr val="tx1"/>
                </a:solidFill>
              </a:defRPr>
            </a:lvl6pPr>
            <a:lvl7pPr marL="0" indent="0" algn="l">
              <a:spcBef>
                <a:spcPts val="0"/>
              </a:spcBef>
              <a:buNone/>
              <a:defRPr sz="2000" b="1">
                <a:solidFill>
                  <a:schemeClr val="tx1"/>
                </a:solidFill>
              </a:defRPr>
            </a:lvl7pPr>
            <a:lvl8pPr marL="0" indent="0" algn="l">
              <a:spcBef>
                <a:spcPts val="0"/>
              </a:spcBef>
              <a:buNone/>
              <a:defRPr sz="2000" b="1">
                <a:solidFill>
                  <a:schemeClr val="tx1"/>
                </a:solidFill>
              </a:defRPr>
            </a:lvl8pPr>
            <a:lvl9pPr marL="0" indent="0" algn="l">
              <a:spcBef>
                <a:spcPts val="0"/>
              </a:spcBef>
              <a:buNone/>
              <a:defRPr sz="2000" b="1">
                <a:solidFill>
                  <a:schemeClr val="tx1"/>
                </a:solidFill>
              </a:defRPr>
            </a:lvl9pPr>
          </a:lstStyle>
          <a:p>
            <a:r>
              <a:rPr lang="en-US" dirty="0"/>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5184139"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pic>
        <p:nvPicPr>
          <p:cNvPr id="7" name="Picture 6">
            <a:extLst>
              <a:ext uri="{FF2B5EF4-FFF2-40B4-BE49-F238E27FC236}">
                <a16:creationId xmlns:a16="http://schemas.microsoft.com/office/drawing/2014/main" id="{E47BA3FE-76D6-46DC-0BDC-D198D9627E67}"/>
              </a:ext>
            </a:extLst>
          </p:cNvPr>
          <p:cNvPicPr>
            <a:picLocks noChangeAspect="1"/>
          </p:cNvPicPr>
          <p:nvPr userDrawn="1"/>
        </p:nvPicPr>
        <p:blipFill>
          <a:blip r:embed="rId4"/>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2815492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Full bleed image 2">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894E67-22D3-2B58-A93D-5B72D3C3B6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1" cy="6858000"/>
          </a:xfrm>
          <a:prstGeom prst="rect">
            <a:avLst/>
          </a:prstGeom>
        </p:spPr>
      </p:pic>
      <p:sp>
        <p:nvSpPr>
          <p:cNvPr id="8" name="Title 1">
            <a:extLst>
              <a:ext uri="{FF2B5EF4-FFF2-40B4-BE49-F238E27FC236}">
                <a16:creationId xmlns:a16="http://schemas.microsoft.com/office/drawing/2014/main" id="{4543DF3F-2C2C-056A-DC9D-6633BA042C0C}"/>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bg1"/>
                </a:solidFill>
              </a:defRPr>
            </a:lvl1pPr>
          </a:lstStyle>
          <a:p>
            <a:r>
              <a:rPr lang="en-US" dirty="0"/>
              <a:t>[Presentation title]</a:t>
            </a:r>
          </a:p>
        </p:txBody>
      </p:sp>
      <p:sp>
        <p:nvSpPr>
          <p:cNvPr id="10" name="Subtitle 2">
            <a:extLst>
              <a:ext uri="{FF2B5EF4-FFF2-40B4-BE49-F238E27FC236}">
                <a16:creationId xmlns:a16="http://schemas.microsoft.com/office/drawing/2014/main" id="{DDE50020-A76B-1B1B-B1EE-A5AF71007E53}"/>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bg1"/>
                </a:solidFill>
              </a:defRPr>
            </a:lvl1pPr>
            <a:lvl2pPr marL="0" indent="0" algn="l">
              <a:spcBef>
                <a:spcPts val="0"/>
              </a:spcBef>
              <a:buNone/>
              <a:defRPr sz="2000" b="1">
                <a:solidFill>
                  <a:schemeClr val="tx2"/>
                </a:solidFill>
              </a:defRPr>
            </a:lvl2pPr>
            <a:lvl3pPr marL="0" indent="0" algn="l">
              <a:spcBef>
                <a:spcPts val="0"/>
              </a:spcBef>
              <a:buNone/>
              <a:defRPr sz="2000" b="1">
                <a:solidFill>
                  <a:schemeClr val="tx2"/>
                </a:solidFill>
              </a:defRPr>
            </a:lvl3pPr>
            <a:lvl4pPr marL="0" indent="0" algn="l">
              <a:spcBef>
                <a:spcPts val="0"/>
              </a:spcBef>
              <a:buNone/>
              <a:defRPr sz="2000" b="1">
                <a:solidFill>
                  <a:schemeClr val="tx2"/>
                </a:solidFill>
              </a:defRPr>
            </a:lvl4pPr>
            <a:lvl5pPr marL="0" indent="0" algn="l">
              <a:spcBef>
                <a:spcPts val="0"/>
              </a:spcBef>
              <a:buNone/>
              <a:defRPr sz="2000" b="1">
                <a:solidFill>
                  <a:schemeClr val="tx2"/>
                </a:solidFill>
              </a:defRPr>
            </a:lvl5pPr>
            <a:lvl6pPr marL="0" indent="0" algn="l">
              <a:spcBef>
                <a:spcPts val="0"/>
              </a:spcBef>
              <a:buNone/>
              <a:defRPr sz="2000" b="1">
                <a:solidFill>
                  <a:schemeClr val="tx2"/>
                </a:solidFill>
              </a:defRPr>
            </a:lvl6pPr>
            <a:lvl7pPr marL="0" indent="0" algn="l">
              <a:spcBef>
                <a:spcPts val="0"/>
              </a:spcBef>
              <a:buNone/>
              <a:defRPr sz="2000" b="1">
                <a:solidFill>
                  <a:schemeClr val="tx2"/>
                </a:solidFill>
              </a:defRPr>
            </a:lvl7pPr>
            <a:lvl8pPr marL="0" indent="0" algn="l">
              <a:spcBef>
                <a:spcPts val="0"/>
              </a:spcBef>
              <a:buNone/>
              <a:defRPr sz="2000" b="1">
                <a:solidFill>
                  <a:schemeClr val="tx2"/>
                </a:solidFill>
              </a:defRPr>
            </a:lvl8pPr>
            <a:lvl9pPr marL="0" indent="0" algn="l">
              <a:spcBef>
                <a:spcPts val="0"/>
              </a:spcBef>
              <a:buNone/>
              <a:defRPr sz="2000" b="1">
                <a:solidFill>
                  <a:schemeClr val="tx2"/>
                </a:solidFill>
              </a:defRPr>
            </a:lvl9pPr>
          </a:lstStyle>
          <a:p>
            <a:r>
              <a:rPr lang="en-US" dirty="0"/>
              <a:t>[Presentation subtitle]</a:t>
            </a:r>
          </a:p>
        </p:txBody>
      </p:sp>
      <p:sp>
        <p:nvSpPr>
          <p:cNvPr id="11" name="Text Placeholder 3">
            <a:extLst>
              <a:ext uri="{FF2B5EF4-FFF2-40B4-BE49-F238E27FC236}">
                <a16:creationId xmlns:a16="http://schemas.microsoft.com/office/drawing/2014/main" id="{C1009F0B-9817-05C9-7114-3E0A4501369E}"/>
              </a:ext>
            </a:extLst>
          </p:cNvPr>
          <p:cNvSpPr>
            <a:spLocks noGrp="1"/>
          </p:cNvSpPr>
          <p:nvPr>
            <p:ph type="body" sz="quarter" idx="10" hasCustomPrompt="1"/>
          </p:nvPr>
        </p:nvSpPr>
        <p:spPr>
          <a:xfrm>
            <a:off x="546098" y="5166359"/>
            <a:ext cx="5184648" cy="913765"/>
          </a:xfrm>
        </p:spPr>
        <p:txBody>
          <a:bodyPr>
            <a:noAutofit/>
          </a:bodyPr>
          <a:lstStyle>
            <a:lvl1pPr marL="0" indent="0">
              <a:spcBef>
                <a:spcPts val="0"/>
              </a:spcBef>
              <a:buFontTx/>
              <a:buNone/>
              <a:defRPr sz="1400">
                <a:solidFill>
                  <a:schemeClr val="bg1"/>
                </a:solidFill>
              </a:defRPr>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vl6pPr marL="0" indent="0">
              <a:spcBef>
                <a:spcPts val="0"/>
              </a:spcBef>
              <a:buFontTx/>
              <a:buNone/>
              <a:defRPr sz="1400"/>
            </a:lvl6pPr>
            <a:lvl7pPr marL="0" indent="0">
              <a:spcBef>
                <a:spcPts val="0"/>
              </a:spcBef>
              <a:buFontTx/>
              <a:buNone/>
              <a:defRPr sz="1400"/>
            </a:lvl7pPr>
            <a:lvl8pPr marL="0" indent="0">
              <a:spcBef>
                <a:spcPts val="0"/>
              </a:spcBef>
              <a:buFontTx/>
              <a:buNone/>
              <a:defRPr sz="1400"/>
            </a:lvl8pPr>
            <a:lvl9pPr marL="0" indent="0">
              <a:spcBef>
                <a:spcPts val="0"/>
              </a:spcBef>
              <a:buFontTx/>
              <a:buNone/>
              <a:defRPr sz="1400"/>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pic>
        <p:nvPicPr>
          <p:cNvPr id="14" name="Cytiva" descr="Cytiva">
            <a:extLst>
              <a:ext uri="{FF2B5EF4-FFF2-40B4-BE49-F238E27FC236}">
                <a16:creationId xmlns:a16="http://schemas.microsoft.com/office/drawing/2014/main" id="{F788E5E0-216F-277D-1CB0-6B03E508DA8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pic>
        <p:nvPicPr>
          <p:cNvPr id="2" name="Picture 1">
            <a:extLst>
              <a:ext uri="{FF2B5EF4-FFF2-40B4-BE49-F238E27FC236}">
                <a16:creationId xmlns:a16="http://schemas.microsoft.com/office/drawing/2014/main" id="{39B2C9AC-5D69-0B9E-A644-9BB6764C6E1D}"/>
              </a:ext>
            </a:extLst>
          </p:cNvPr>
          <p:cNvPicPr>
            <a:picLocks noChangeAspect="1"/>
          </p:cNvPicPr>
          <p:nvPr userDrawn="1"/>
        </p:nvPicPr>
        <p:blipFill>
          <a:blip r:embed="rId4"/>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1045965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Full bleed image 3">
    <p:bg>
      <p:bgPr>
        <a:solidFill>
          <a:srgbClr val="1B306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FEF55D-215B-FCE8-73A9-3FDE82772F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DBF641A7-4217-D30F-8D67-832FCBBA26EA}"/>
              </a:ext>
            </a:extLst>
          </p:cNvPr>
          <p:cNvSpPr/>
          <p:nvPr userDrawn="1"/>
        </p:nvSpPr>
        <p:spPr>
          <a:xfrm>
            <a:off x="0" y="0"/>
            <a:ext cx="6711696" cy="6857999"/>
          </a:xfrm>
          <a:prstGeom prst="rect">
            <a:avLst/>
          </a:prstGeom>
          <a:gradFill>
            <a:gsLst>
              <a:gs pos="0">
                <a:schemeClr val="bg1"/>
              </a:gs>
              <a:gs pos="100000">
                <a:schemeClr val="bg1">
                  <a:alpha val="0"/>
                </a:schemeClr>
              </a:gs>
            </a:gsLst>
            <a:lin ang="0" scaled="0"/>
          </a:gra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pic>
        <p:nvPicPr>
          <p:cNvPr id="9" name="Cytiva" descr="Cytiva">
            <a:extLst>
              <a:ext uri="{FF2B5EF4-FFF2-40B4-BE49-F238E27FC236}">
                <a16:creationId xmlns:a16="http://schemas.microsoft.com/office/drawing/2014/main" id="{BC64AFE8-B656-5A47-AE10-A3A08DB631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251852" y="251121"/>
            <a:ext cx="2983931" cy="1259882"/>
          </a:xfrm>
          <a:prstGeom prst="rect">
            <a:avLst/>
          </a:prstGeom>
        </p:spPr>
      </p:pic>
      <p:sp>
        <p:nvSpPr>
          <p:cNvPr id="2" name="Title 1">
            <a:extLst>
              <a:ext uri="{FF2B5EF4-FFF2-40B4-BE49-F238E27FC236}">
                <a16:creationId xmlns:a16="http://schemas.microsoft.com/office/drawing/2014/main" id="{3F5D50C6-1D1D-4DFC-9285-06BBC42A0011}"/>
              </a:ext>
            </a:extLst>
          </p:cNvPr>
          <p:cNvSpPr>
            <a:spLocks noGrp="1"/>
          </p:cNvSpPr>
          <p:nvPr>
            <p:ph type="ctrTitle" hasCustomPrompt="1"/>
          </p:nvPr>
        </p:nvSpPr>
        <p:spPr>
          <a:xfrm>
            <a:off x="546100" y="1828799"/>
            <a:ext cx="5184140" cy="2235855"/>
          </a:xfrm>
        </p:spPr>
        <p:txBody>
          <a:bodyPr anchor="b"/>
          <a:lstStyle>
            <a:lvl1pPr algn="l">
              <a:lnSpc>
                <a:spcPct val="85000"/>
              </a:lnSpc>
              <a:defRPr sz="5400" b="1">
                <a:solidFill>
                  <a:schemeClr val="tx1"/>
                </a:solidFill>
              </a:defRPr>
            </a:lvl1pPr>
          </a:lstStyle>
          <a:p>
            <a:r>
              <a:rPr lang="en-US" dirty="0"/>
              <a:t>[Presentation title]</a:t>
            </a:r>
          </a:p>
        </p:txBody>
      </p:sp>
      <p:sp>
        <p:nvSpPr>
          <p:cNvPr id="3" name="Subtitle 2">
            <a:extLst>
              <a:ext uri="{FF2B5EF4-FFF2-40B4-BE49-F238E27FC236}">
                <a16:creationId xmlns:a16="http://schemas.microsoft.com/office/drawing/2014/main" id="{C3DDB874-5B29-44D8-8F98-D937C78230BE}"/>
              </a:ext>
            </a:extLst>
          </p:cNvPr>
          <p:cNvSpPr>
            <a:spLocks noGrp="1"/>
          </p:cNvSpPr>
          <p:nvPr>
            <p:ph type="subTitle" idx="1" hasCustomPrompt="1"/>
          </p:nvPr>
        </p:nvSpPr>
        <p:spPr>
          <a:xfrm>
            <a:off x="546101" y="4206240"/>
            <a:ext cx="5184139" cy="638892"/>
          </a:xfrm>
        </p:spPr>
        <p:txBody>
          <a:bodyPr>
            <a:noAutofit/>
          </a:bodyPr>
          <a:lstStyle>
            <a:lvl1pPr marL="0" indent="0" algn="l">
              <a:spcBef>
                <a:spcPts val="0"/>
              </a:spcBef>
              <a:buNone/>
              <a:defRPr sz="2000" b="1">
                <a:solidFill>
                  <a:schemeClr val="tx1"/>
                </a:solidFill>
              </a:defRPr>
            </a:lvl1pPr>
            <a:lvl2pPr marL="0" indent="0" algn="l">
              <a:spcBef>
                <a:spcPts val="0"/>
              </a:spcBef>
              <a:buNone/>
              <a:defRPr sz="2000" b="1">
                <a:solidFill>
                  <a:srgbClr val="00886F"/>
                </a:solidFill>
              </a:defRPr>
            </a:lvl2pPr>
            <a:lvl3pPr marL="0" indent="0" algn="l">
              <a:spcBef>
                <a:spcPts val="0"/>
              </a:spcBef>
              <a:buNone/>
              <a:defRPr sz="2000" b="1">
                <a:solidFill>
                  <a:srgbClr val="00886F"/>
                </a:solidFill>
              </a:defRPr>
            </a:lvl3pPr>
            <a:lvl4pPr marL="0" indent="0" algn="l">
              <a:spcBef>
                <a:spcPts val="0"/>
              </a:spcBef>
              <a:buNone/>
              <a:defRPr sz="2000" b="1">
                <a:solidFill>
                  <a:srgbClr val="00886F"/>
                </a:solidFill>
              </a:defRPr>
            </a:lvl4pPr>
            <a:lvl5pPr marL="0" indent="0" algn="l">
              <a:spcBef>
                <a:spcPts val="0"/>
              </a:spcBef>
              <a:buNone/>
              <a:defRPr sz="2000" b="1">
                <a:solidFill>
                  <a:srgbClr val="00886F"/>
                </a:solidFill>
              </a:defRPr>
            </a:lvl5pPr>
            <a:lvl6pPr marL="0" indent="0" algn="l">
              <a:spcBef>
                <a:spcPts val="0"/>
              </a:spcBef>
              <a:buNone/>
              <a:defRPr sz="2000" b="1">
                <a:solidFill>
                  <a:srgbClr val="00886F"/>
                </a:solidFill>
              </a:defRPr>
            </a:lvl6pPr>
            <a:lvl7pPr marL="0" indent="0" algn="l">
              <a:spcBef>
                <a:spcPts val="0"/>
              </a:spcBef>
              <a:buNone/>
              <a:defRPr sz="2000" b="1">
                <a:solidFill>
                  <a:srgbClr val="00886F"/>
                </a:solidFill>
              </a:defRPr>
            </a:lvl7pPr>
            <a:lvl8pPr marL="0" indent="0" algn="l">
              <a:spcBef>
                <a:spcPts val="0"/>
              </a:spcBef>
              <a:buNone/>
              <a:defRPr sz="2000" b="1">
                <a:solidFill>
                  <a:srgbClr val="00886F"/>
                </a:solidFill>
              </a:defRPr>
            </a:lvl8pPr>
            <a:lvl9pPr marL="0" indent="0" algn="l">
              <a:spcBef>
                <a:spcPts val="0"/>
              </a:spcBef>
              <a:buNone/>
              <a:defRPr sz="2000" b="1">
                <a:solidFill>
                  <a:srgbClr val="00886F"/>
                </a:solidFill>
              </a:defRPr>
            </a:lvl9pPr>
          </a:lstStyle>
          <a:p>
            <a:r>
              <a:rPr lang="en-US" dirty="0"/>
              <a:t>[Presentation subtitle]</a:t>
            </a:r>
          </a:p>
        </p:txBody>
      </p:sp>
      <p:sp>
        <p:nvSpPr>
          <p:cNvPr id="6" name="Text Placeholder 3">
            <a:extLst>
              <a:ext uri="{FF2B5EF4-FFF2-40B4-BE49-F238E27FC236}">
                <a16:creationId xmlns:a16="http://schemas.microsoft.com/office/drawing/2014/main" id="{79F4E153-583A-F84A-A276-E40ED5D26264}"/>
              </a:ext>
            </a:extLst>
          </p:cNvPr>
          <p:cNvSpPr>
            <a:spLocks noGrp="1"/>
          </p:cNvSpPr>
          <p:nvPr>
            <p:ph type="body" sz="quarter" idx="10" hasCustomPrompt="1"/>
          </p:nvPr>
        </p:nvSpPr>
        <p:spPr>
          <a:xfrm>
            <a:off x="546099" y="5166359"/>
            <a:ext cx="5184139" cy="913765"/>
          </a:xfrm>
        </p:spPr>
        <p:txBody>
          <a:bodyPr>
            <a:noAutofit/>
          </a:bodyPr>
          <a:lstStyle>
            <a:lvl1pPr marL="0" indent="0">
              <a:spcBef>
                <a:spcPts val="0"/>
              </a:spcBef>
              <a:buFontTx/>
              <a:buNone/>
              <a:defRPr sz="1400">
                <a:solidFill>
                  <a:schemeClr val="tx1"/>
                </a:solidFill>
              </a:defRPr>
            </a:lvl1pPr>
            <a:lvl2pPr marL="0" indent="0">
              <a:spcBef>
                <a:spcPts val="0"/>
              </a:spcBef>
              <a:buFontTx/>
              <a:buNone/>
              <a:defRPr sz="1400">
                <a:solidFill>
                  <a:schemeClr val="tx1"/>
                </a:solidFill>
              </a:defRPr>
            </a:lvl2pPr>
            <a:lvl3pPr marL="0" indent="0">
              <a:spcBef>
                <a:spcPts val="0"/>
              </a:spcBef>
              <a:buFontTx/>
              <a:buNone/>
              <a:defRPr sz="1400">
                <a:solidFill>
                  <a:schemeClr val="tx1"/>
                </a:solidFill>
              </a:defRPr>
            </a:lvl3pPr>
            <a:lvl4pPr marL="0" indent="0">
              <a:spcBef>
                <a:spcPts val="0"/>
              </a:spcBef>
              <a:buFontTx/>
              <a:buNone/>
              <a:defRPr sz="1400">
                <a:solidFill>
                  <a:schemeClr val="tx1"/>
                </a:solidFill>
              </a:defRPr>
            </a:lvl4pPr>
            <a:lvl5pPr marL="0" indent="0">
              <a:spcBef>
                <a:spcPts val="0"/>
              </a:spcBef>
              <a:buFontTx/>
              <a:buNone/>
              <a:defRPr sz="1400">
                <a:solidFill>
                  <a:schemeClr val="tx1"/>
                </a:solidFill>
              </a:defRPr>
            </a:lvl5pPr>
            <a:lvl6pPr marL="0" indent="0">
              <a:spcBef>
                <a:spcPts val="0"/>
              </a:spcBef>
              <a:buFontTx/>
              <a:buNone/>
              <a:defRPr sz="1400">
                <a:solidFill>
                  <a:schemeClr val="tx1"/>
                </a:solidFill>
              </a:defRPr>
            </a:lvl6pPr>
            <a:lvl7pPr marL="0" indent="0">
              <a:spcBef>
                <a:spcPts val="0"/>
              </a:spcBef>
              <a:buFontTx/>
              <a:buNone/>
              <a:defRPr sz="1400">
                <a:solidFill>
                  <a:schemeClr val="tx1"/>
                </a:solidFill>
              </a:defRPr>
            </a:lvl7pPr>
            <a:lvl8pPr marL="0" indent="0">
              <a:spcBef>
                <a:spcPts val="0"/>
              </a:spcBef>
              <a:buFontTx/>
              <a:buNone/>
              <a:defRPr sz="1400">
                <a:solidFill>
                  <a:schemeClr val="tx1"/>
                </a:solidFill>
              </a:defRPr>
            </a:lvl8pPr>
            <a:lvl9pPr marL="0" indent="0">
              <a:spcBef>
                <a:spcPts val="0"/>
              </a:spcBef>
              <a:buFontTx/>
              <a:buNone/>
              <a:defRPr sz="1400">
                <a:solidFill>
                  <a:schemeClr val="tx1"/>
                </a:solidFill>
              </a:defRPr>
            </a:lvl9pPr>
          </a:lstStyle>
          <a:p>
            <a:pPr lvl="0"/>
            <a:r>
              <a:rPr lang="en-US" dirty="0"/>
              <a:t>[Prepared for </a:t>
            </a:r>
            <a:r>
              <a:rPr lang="en-US" dirty="0" err="1"/>
              <a:t>Firstname</a:t>
            </a:r>
            <a:r>
              <a:rPr lang="en-US" dirty="0"/>
              <a:t> </a:t>
            </a:r>
            <a:r>
              <a:rPr lang="en-US" dirty="0" err="1"/>
              <a:t>Lastname</a:t>
            </a:r>
            <a:r>
              <a:rPr lang="en-US" dirty="0"/>
              <a:t>]</a:t>
            </a:r>
            <a:br>
              <a:rPr lang="en-US"/>
            </a:br>
            <a:r>
              <a:rPr lang="en-US"/>
              <a:t>[Day Month, Year]</a:t>
            </a:r>
            <a:endParaRPr lang="en-US" dirty="0"/>
          </a:p>
        </p:txBody>
      </p:sp>
      <p:pic>
        <p:nvPicPr>
          <p:cNvPr id="8" name="Picture 7">
            <a:extLst>
              <a:ext uri="{FF2B5EF4-FFF2-40B4-BE49-F238E27FC236}">
                <a16:creationId xmlns:a16="http://schemas.microsoft.com/office/drawing/2014/main" id="{CEA1102F-04BC-7091-E645-4A9A16AC769C}"/>
              </a:ext>
            </a:extLst>
          </p:cNvPr>
          <p:cNvPicPr>
            <a:picLocks noChangeAspect="1"/>
          </p:cNvPicPr>
          <p:nvPr userDrawn="1"/>
        </p:nvPicPr>
        <p:blipFill>
          <a:blip r:embed="rId4"/>
          <a:stretch>
            <a:fillRect/>
          </a:stretch>
        </p:blipFill>
        <p:spPr>
          <a:xfrm>
            <a:off x="11128902" y="5744769"/>
            <a:ext cx="540852" cy="702068"/>
          </a:xfrm>
          <a:prstGeom prst="rect">
            <a:avLst/>
          </a:prstGeom>
        </p:spPr>
      </p:pic>
    </p:spTree>
    <p:extLst>
      <p:ext uri="{BB962C8B-B14F-4D97-AF65-F5344CB8AC3E}">
        <p14:creationId xmlns:p14="http://schemas.microsoft.com/office/powerpoint/2010/main" val="31861848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3840">
          <p15:clr>
            <a:srgbClr val="FBAE40"/>
          </p15:clr>
        </p15:guide>
        <p15:guide id="4" pos="361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13D79-3428-4C8D-9C4A-8DF6F70D3259}"/>
              </a:ext>
            </a:extLst>
          </p:cNvPr>
          <p:cNvSpPr>
            <a:spLocks noGrp="1"/>
          </p:cNvSpPr>
          <p:nvPr>
            <p:ph type="title"/>
          </p:nvPr>
        </p:nvSpPr>
        <p:spPr>
          <a:xfrm>
            <a:off x="546099" y="549275"/>
            <a:ext cx="11091672" cy="1009041"/>
          </a:xfrm>
          <a:prstGeom prst="rect">
            <a:avLst/>
          </a:prstGeom>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754BFB94-035F-478C-BBCD-5EAB9C05BC0F}"/>
              </a:ext>
            </a:extLst>
          </p:cNvPr>
          <p:cNvSpPr>
            <a:spLocks noGrp="1"/>
          </p:cNvSpPr>
          <p:nvPr>
            <p:ph type="body" idx="1"/>
          </p:nvPr>
        </p:nvSpPr>
        <p:spPr>
          <a:xfrm>
            <a:off x="548640" y="1828800"/>
            <a:ext cx="11093450" cy="4255135"/>
          </a:xfrm>
          <a:prstGeom prst="rect">
            <a:avLst/>
          </a:prstGeom>
        </p:spPr>
        <p:txBody>
          <a:bodyPr vert="horz" lIns="0" tIns="0" rIns="0" bIns="0" spcCol="3657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ytiva">
            <a:extLst>
              <a:ext uri="{FF2B5EF4-FFF2-40B4-BE49-F238E27FC236}">
                <a16:creationId xmlns:a16="http://schemas.microsoft.com/office/drawing/2014/main" id="{F3176D83-6AFC-7040-AE58-8E169F003F8D}"/>
              </a:ext>
            </a:extLst>
          </p:cNvPr>
          <p:cNvSpPr txBox="1"/>
          <p:nvPr userDrawn="1"/>
        </p:nvSpPr>
        <p:spPr>
          <a:xfrm>
            <a:off x="546098" y="6218238"/>
            <a:ext cx="5365751" cy="228600"/>
          </a:xfrm>
          <a:prstGeom prst="rect">
            <a:avLst/>
          </a:prstGeom>
          <a:noFill/>
        </p:spPr>
        <p:txBody>
          <a:bodyPr wrap="square" lIns="0" tIns="0" rIns="0" bIns="0" rtlCol="0" anchor="b" anchorCtr="0">
            <a:noAutofit/>
          </a:bodyPr>
          <a:lstStyle/>
          <a:p>
            <a:pPr marL="0" indent="0">
              <a:lnSpc>
                <a:spcPct val="100000"/>
              </a:lnSpc>
              <a:spcBef>
                <a:spcPts val="0"/>
              </a:spcBef>
              <a:buSzPct val="100000"/>
              <a:buFontTx/>
              <a:buNone/>
            </a:pPr>
            <a:r>
              <a:rPr lang="en-US" sz="1000" b="1" dirty="0"/>
              <a:t>Cytiva</a:t>
            </a:r>
          </a:p>
        </p:txBody>
      </p:sp>
      <p:sp>
        <p:nvSpPr>
          <p:cNvPr id="9" name="Slide Number">
            <a:extLst>
              <a:ext uri="{FF2B5EF4-FFF2-40B4-BE49-F238E27FC236}">
                <a16:creationId xmlns:a16="http://schemas.microsoft.com/office/drawing/2014/main" id="{EB794914-408E-6748-89C9-AD9941E6E15D}"/>
              </a:ext>
            </a:extLst>
          </p:cNvPr>
          <p:cNvSpPr txBox="1"/>
          <p:nvPr userDrawn="1"/>
        </p:nvSpPr>
        <p:spPr>
          <a:xfrm>
            <a:off x="11365523" y="6218238"/>
            <a:ext cx="274026" cy="228600"/>
          </a:xfrm>
          <a:prstGeom prst="rect">
            <a:avLst/>
          </a:prstGeom>
          <a:noFill/>
        </p:spPr>
        <p:txBody>
          <a:bodyPr wrap="square" lIns="0" tIns="0" rIns="0" bIns="0" rtlCol="0" anchor="b" anchorCtr="0">
            <a:noAutofit/>
          </a:bodyPr>
          <a:lstStyle/>
          <a:p>
            <a:pPr algn="r"/>
            <a:fld id="{39966177-61F2-4577-AD0E-91ACF1F9E35E}" type="slidenum">
              <a:rPr lang="en-US" sz="1000" smtClean="0">
                <a:solidFill>
                  <a:schemeClr val="tx1"/>
                </a:solidFill>
              </a:rPr>
              <a:pPr algn="r"/>
              <a:t>‹#›</a:t>
            </a:fld>
            <a:endParaRPr lang="en-US" sz="1000" dirty="0">
              <a:solidFill>
                <a:schemeClr val="tx1"/>
              </a:solidFill>
            </a:endParaRPr>
          </a:p>
        </p:txBody>
      </p:sp>
    </p:spTree>
    <p:extLst>
      <p:ext uri="{BB962C8B-B14F-4D97-AF65-F5344CB8AC3E}">
        <p14:creationId xmlns:p14="http://schemas.microsoft.com/office/powerpoint/2010/main" val="152640985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805" r:id="rId3"/>
    <p:sldLayoutId id="2147483733" r:id="rId4"/>
    <p:sldLayoutId id="2147483704" r:id="rId5"/>
    <p:sldLayoutId id="2147483705" r:id="rId6"/>
    <p:sldLayoutId id="2147483719" r:id="rId7"/>
    <p:sldLayoutId id="2147483727" r:id="rId8"/>
    <p:sldLayoutId id="2147483729" r:id="rId9"/>
    <p:sldLayoutId id="2147483650" r:id="rId10"/>
    <p:sldLayoutId id="2147483725" r:id="rId11"/>
    <p:sldLayoutId id="2147483652" r:id="rId12"/>
    <p:sldLayoutId id="2147483664" r:id="rId13"/>
    <p:sldLayoutId id="2147483665" r:id="rId14"/>
    <p:sldLayoutId id="2147483666" r:id="rId15"/>
    <p:sldLayoutId id="2147483667" r:id="rId16"/>
    <p:sldLayoutId id="2147483668" r:id="rId17"/>
    <p:sldLayoutId id="2147483801" r:id="rId18"/>
    <p:sldLayoutId id="2147483802" r:id="rId19"/>
    <p:sldLayoutId id="2147483651" r:id="rId20"/>
    <p:sldLayoutId id="2147483677" r:id="rId21"/>
    <p:sldLayoutId id="2147483697" r:id="rId22"/>
    <p:sldLayoutId id="2147483722" r:id="rId23"/>
    <p:sldLayoutId id="2147483806" r:id="rId24"/>
    <p:sldLayoutId id="2147483728" r:id="rId25"/>
    <p:sldLayoutId id="2147483807" r:id="rId26"/>
    <p:sldLayoutId id="2147483808" r:id="rId27"/>
    <p:sldLayoutId id="2147483670" r:id="rId28"/>
    <p:sldLayoutId id="2147483671" r:id="rId29"/>
    <p:sldLayoutId id="2147483699" r:id="rId30"/>
    <p:sldLayoutId id="2147483687" r:id="rId31"/>
    <p:sldLayoutId id="2147483688" r:id="rId32"/>
    <p:sldLayoutId id="2147483686" r:id="rId33"/>
    <p:sldLayoutId id="2147483718" r:id="rId34"/>
    <p:sldLayoutId id="2147483676" r:id="rId35"/>
    <p:sldLayoutId id="2147483711" r:id="rId36"/>
    <p:sldLayoutId id="2147483730" r:id="rId37"/>
    <p:sldLayoutId id="2147483713" r:id="rId38"/>
    <p:sldLayoutId id="2147483712" r:id="rId39"/>
    <p:sldLayoutId id="2147483731" r:id="rId40"/>
    <p:sldLayoutId id="2147483714" r:id="rId41"/>
    <p:sldLayoutId id="2147483717" r:id="rId4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Cytiva Aktiv"/>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2000" kern="1200">
          <a:solidFill>
            <a:schemeClr val="tx1"/>
          </a:solidFill>
          <a:latin typeface="+mn-lt"/>
          <a:ea typeface="+mn-ea"/>
          <a:cs typeface="+mn-cs"/>
        </a:defRPr>
      </a:lvl6pPr>
      <a:lvl7pPr marL="2743200" algn="l" defTabSz="914400" rtl="0" eaLnBrk="1" latinLnBrk="0" hangingPunct="1">
        <a:defRPr sz="2000" kern="1200">
          <a:solidFill>
            <a:schemeClr val="tx1"/>
          </a:solidFill>
          <a:latin typeface="+mn-lt"/>
          <a:ea typeface="+mn-ea"/>
          <a:cs typeface="+mn-cs"/>
        </a:defRPr>
      </a:lvl7pPr>
      <a:lvl8pPr marL="3200400" algn="l" defTabSz="914400" rtl="0" eaLnBrk="1" latinLnBrk="0" hangingPunct="1">
        <a:defRPr sz="2000" kern="1200">
          <a:solidFill>
            <a:schemeClr val="tx1"/>
          </a:solidFill>
          <a:latin typeface="+mn-lt"/>
          <a:ea typeface="+mn-ea"/>
          <a:cs typeface="+mn-cs"/>
        </a:defRPr>
      </a:lvl8pPr>
      <a:lvl9pPr marL="3657600" algn="l" defTabSz="91440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2" userDrawn="1">
          <p15:clr>
            <a:srgbClr val="F26B43"/>
          </p15:clr>
        </p15:guide>
        <p15:guide id="2" pos="344" userDrawn="1">
          <p15:clr>
            <a:srgbClr val="F26B43"/>
          </p15:clr>
        </p15:guide>
        <p15:guide id="3" orient="horz" pos="346" userDrawn="1">
          <p15:clr>
            <a:srgbClr val="F26B43"/>
          </p15:clr>
        </p15:guide>
        <p15:guide id="4" orient="horz" pos="4061" userDrawn="1">
          <p15:clr>
            <a:srgbClr val="F26B43"/>
          </p15:clr>
        </p15:guide>
        <p15:guide id="5" pos="7332" userDrawn="1">
          <p15:clr>
            <a:srgbClr val="F26B43"/>
          </p15:clr>
        </p15:guide>
        <p15:guide id="6" orient="horz" pos="383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61_701A506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hyperlink" Target="http://www.cytiva.com/certs" TargetMode="External"/><Relationship Id="rId4" Type="http://schemas.openxmlformats.org/officeDocument/2006/relationships/hyperlink" Target="http://www.cytiva.com/rsf" TargetMode="Externa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7FFFDCB7_63FA95B5.xml"/><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2.png"/><Relationship Id="rId4" Type="http://schemas.openxmlformats.org/officeDocument/2006/relationships/diagramData" Target="../diagrams/data2.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microsoft.com/office/2018/10/relationships/comments" Target="../comments/modernComment_7FFFDCAF_E3EE167B.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FFDCA4_2064A4BD.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cytiva.com/rsf" TargetMode="External"/><Relationship Id="rId2" Type="http://schemas.openxmlformats.org/officeDocument/2006/relationships/image" Target="../media/image33.jp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hyperlink" Target="http://www.cytiva.com/rsf" TargetMode="Externa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5_0.xm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36.jpg"/><Relationship Id="rId4" Type="http://schemas.openxmlformats.org/officeDocument/2006/relationships/hyperlink" Target="mailto:changenotice@cytiva.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microsoft.com/office/2018/10/relationships/comments" Target="../comments/modernComment_10B_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0C_0.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microsoft.com/office/2018/10/relationships/comments" Target="../comments/modernComment_7FFFDC93_32CBA80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0D_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7FFFDC61_292C81B1.xml"/><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2" Type="http://schemas.microsoft.com/office/2018/10/relationships/comments" Target="../comments/modernComment_7FFFDCAD_9BAA2BA4.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7FFFDCB0_6A0B450.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microsoft.com/office/2018/10/relationships/comments" Target="../comments/modernComment_7FFFDC9A_694D932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cytivalifesciences.com/en/se/support/quality/regulatory-support/documentation-cente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dn.cytivalifesciences.com/api/public/content/-hyfLIhQR3SDk2E_fXKo0w-pdf?v=344e9a04" TargetMode="External"/><Relationship Id="rId2" Type="http://schemas.microsoft.com/office/2018/10/relationships/comments" Target="../comments/modernComment_7FFFDC9F_980C6C37.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microsoft.com/office/2018/10/relationships/comments" Target="../comments/modernComment_368_20D7D99E.xml"/><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microsoft.com/office/2018/10/relationships/comments" Target="../comments/modernComment_7FFFDCB1_A48C73FB.xml"/><Relationship Id="rId1" Type="http://schemas.openxmlformats.org/officeDocument/2006/relationships/slideLayout" Target="../slideLayouts/slideLayout13.xml"/><Relationship Id="rId6" Type="http://schemas.openxmlformats.org/officeDocument/2006/relationships/slide" Target="slide25.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hyperlink" Target="https://cdn.cytivalifesciences.com/api/public/content/-hyfLIhQR3SDk2E_fXKo0w-pdf?v=344e9a04" TargetMode="External"/><Relationship Id="rId2" Type="http://schemas.microsoft.com/office/2018/10/relationships/comments" Target="../comments/modernComment_7FFFDC9E_ACF3E96C.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527_4135349E.xml"/><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52.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5.xml"/><Relationship Id="rId3" Type="http://schemas.microsoft.com/office/2018/10/relationships/comments" Target="../comments/modernComment_7FFFDC97_780C2DA4.xml"/><Relationship Id="rId7" Type="http://schemas.openxmlformats.org/officeDocument/2006/relationships/slide" Target="slide10.xml"/><Relationship Id="rId12" Type="http://schemas.openxmlformats.org/officeDocument/2006/relationships/slide" Target="slide24.xml"/><Relationship Id="rId2" Type="http://schemas.openxmlformats.org/officeDocument/2006/relationships/notesSlide" Target="../notesSlides/notesSlide1.xml"/><Relationship Id="rId16" Type="http://schemas.openxmlformats.org/officeDocument/2006/relationships/slide" Target="slide36.xml"/><Relationship Id="rId1" Type="http://schemas.openxmlformats.org/officeDocument/2006/relationships/slideLayout" Target="../slideLayouts/slideLayout10.xml"/><Relationship Id="rId6" Type="http://schemas.openxmlformats.org/officeDocument/2006/relationships/slide" Target="slide9.xml"/><Relationship Id="rId11" Type="http://schemas.openxmlformats.org/officeDocument/2006/relationships/slide" Target="slide20.xml"/><Relationship Id="rId5" Type="http://schemas.openxmlformats.org/officeDocument/2006/relationships/slide" Target="slide7.xml"/><Relationship Id="rId15" Type="http://schemas.openxmlformats.org/officeDocument/2006/relationships/slide" Target="slide31.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26.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519_33470456.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microsoft.com/office/2018/10/relationships/comments" Target="../comments/modernComment_4F1_E590BDD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538_ED35D2A7.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microsoft.com/office/2018/10/relationships/comments" Target="../comments/modernComment_4EC_527CA527.xml"/><Relationship Id="rId1" Type="http://schemas.openxmlformats.org/officeDocument/2006/relationships/slideLayout" Target="../slideLayouts/slideLayout10.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microsoft.com/office/2018/10/relationships/comments" Target="../comments/modernComment_52F_4788CE12.xml"/><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microsoft.com/office/2018/10/relationships/comments" Target="../comments/modernComment_508_6C72CAE9.xm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microsoft.com/office/2018/10/relationships/comments" Target="../comments/modernComment_7FFFDCB8_33BA7CF9.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63.jpg"/></Relationships>
</file>

<file path=ppt/slides/_rels/slide37.xml.rels><?xml version="1.0" encoding="UTF-8" standalone="yes"?>
<Relationships xmlns="http://schemas.openxmlformats.org/package/2006/relationships"><Relationship Id="rId3" Type="http://schemas.microsoft.com/office/2018/10/relationships/comments" Target="../comments/modernComment_14C_1A88AD3E.xml"/><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hyperlink" Target="https://www.cytiva.com/contact" TargetMode="External"/><Relationship Id="rId4" Type="http://schemas.openxmlformats.org/officeDocument/2006/relationships/hyperlink" Target="http://www.cytiv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7FFFDC85_F4F854EE.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microsoft.com/office/2018/10/relationships/comments" Target="../comments/modernComment_7FFFDCAB_4600C2CB.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7FFFDCB9_10E3C2C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microsoft.com/office/2018/10/relationships/comments" Target="../comments/modernComment_7FFFDCB5_C100C382.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7FFFDCA6_2FD687F9.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microsoft.com/office/2018/10/relationships/comments" Target="../comments/modernComment_7FFFDC86_52F9214F.xm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hyperlink" Target="https://www.cytivalifesciences.com/en/us/support/quality/regulatory-support/extractables-information" TargetMode="Externa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6C1BC-AE08-DCBC-C0FB-18BCD566F4E7}"/>
              </a:ext>
            </a:extLst>
          </p:cNvPr>
          <p:cNvSpPr>
            <a:spLocks noGrp="1"/>
          </p:cNvSpPr>
          <p:nvPr>
            <p:ph type="ctrTitle"/>
          </p:nvPr>
        </p:nvSpPr>
        <p:spPr>
          <a:xfrm>
            <a:off x="546100" y="1828799"/>
            <a:ext cx="6931660" cy="2235855"/>
          </a:xfrm>
        </p:spPr>
        <p:txBody>
          <a:bodyPr/>
          <a:lstStyle/>
          <a:p>
            <a:r>
              <a:rPr lang="en-US" dirty="0"/>
              <a:t>Change control </a:t>
            </a:r>
            <a:br>
              <a:rPr lang="en-US" dirty="0"/>
            </a:br>
            <a:r>
              <a:rPr lang="en-US" dirty="0"/>
              <a:t>and regulatory documentation</a:t>
            </a:r>
          </a:p>
        </p:txBody>
      </p:sp>
      <p:sp>
        <p:nvSpPr>
          <p:cNvPr id="8" name="Subtitle 7">
            <a:extLst>
              <a:ext uri="{FF2B5EF4-FFF2-40B4-BE49-F238E27FC236}">
                <a16:creationId xmlns:a16="http://schemas.microsoft.com/office/drawing/2014/main" id="{42DE734F-9D86-3AD3-3590-18796CF7CF51}"/>
              </a:ext>
            </a:extLst>
          </p:cNvPr>
          <p:cNvSpPr>
            <a:spLocks noGrp="1"/>
          </p:cNvSpPr>
          <p:nvPr>
            <p:ph type="subTitle" idx="1"/>
          </p:nvPr>
        </p:nvSpPr>
        <p:spPr/>
        <p:txBody>
          <a:bodyPr/>
          <a:lstStyle/>
          <a:p>
            <a:r>
              <a:rPr lang="en-US" dirty="0"/>
              <a:t>Navigation and access</a:t>
            </a:r>
          </a:p>
          <a:p>
            <a:endParaRPr lang="en-US" dirty="0"/>
          </a:p>
        </p:txBody>
      </p:sp>
    </p:spTree>
    <p:extLst>
      <p:ext uri="{BB962C8B-B14F-4D97-AF65-F5344CB8AC3E}">
        <p14:creationId xmlns:p14="http://schemas.microsoft.com/office/powerpoint/2010/main" val="188077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EB355-5E9C-64D8-43F8-44562F6052E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BF25C998-9EA2-0811-AD3F-E1477E9D3DCC}"/>
              </a:ext>
            </a:extLst>
          </p:cNvPr>
          <p:cNvPicPr>
            <a:picLocks noChangeAspect="1"/>
          </p:cNvPicPr>
          <p:nvPr/>
        </p:nvPicPr>
        <p:blipFill>
          <a:blip r:embed="rId3"/>
          <a:stretch>
            <a:fillRect/>
          </a:stretch>
        </p:blipFill>
        <p:spPr>
          <a:xfrm>
            <a:off x="374036" y="1722318"/>
            <a:ext cx="4889977" cy="664372"/>
          </a:xfrm>
          <a:prstGeom prst="rect">
            <a:avLst/>
          </a:prstGeom>
        </p:spPr>
      </p:pic>
      <p:sp>
        <p:nvSpPr>
          <p:cNvPr id="2" name="Title 1">
            <a:extLst>
              <a:ext uri="{FF2B5EF4-FFF2-40B4-BE49-F238E27FC236}">
                <a16:creationId xmlns:a16="http://schemas.microsoft.com/office/drawing/2014/main" id="{B6F2826B-5E45-E8DC-B530-D2CBA8366362}"/>
              </a:ext>
            </a:extLst>
          </p:cNvPr>
          <p:cNvSpPr>
            <a:spLocks noGrp="1"/>
          </p:cNvSpPr>
          <p:nvPr>
            <p:ph type="title"/>
          </p:nvPr>
        </p:nvSpPr>
        <p:spPr>
          <a:xfrm>
            <a:off x="527993" y="504010"/>
            <a:ext cx="11091672" cy="1009041"/>
          </a:xfrm>
        </p:spPr>
        <p:txBody>
          <a:bodyPr/>
          <a:lstStyle/>
          <a:p>
            <a:r>
              <a:rPr lang="en-US" sz="2800" dirty="0"/>
              <a:t>Locating your lot-specific product certificate</a:t>
            </a:r>
            <a:endParaRPr lang="en-US" sz="2800" dirty="0">
              <a:solidFill>
                <a:schemeClr val="accent1"/>
              </a:solidFill>
              <a:hlinkClick r:id="rId4">
                <a:extLst>
                  <a:ext uri="{A12FA001-AC4F-418D-AE19-62706E023703}">
                    <ahyp:hlinkClr xmlns:ahyp="http://schemas.microsoft.com/office/drawing/2018/hyperlinkcolor" val="tx"/>
                  </a:ext>
                </a:extLst>
              </a:hlinkClick>
            </a:endParaRPr>
          </a:p>
        </p:txBody>
      </p:sp>
      <p:sp>
        <p:nvSpPr>
          <p:cNvPr id="3" name="Content Placeholder 2">
            <a:extLst>
              <a:ext uri="{FF2B5EF4-FFF2-40B4-BE49-F238E27FC236}">
                <a16:creationId xmlns:a16="http://schemas.microsoft.com/office/drawing/2014/main" id="{BCA2B274-E18E-14BD-A226-825B248E08C7}"/>
              </a:ext>
            </a:extLst>
          </p:cNvPr>
          <p:cNvSpPr>
            <a:spLocks noGrp="1"/>
          </p:cNvSpPr>
          <p:nvPr>
            <p:ph sz="half" idx="1"/>
          </p:nvPr>
        </p:nvSpPr>
        <p:spPr>
          <a:xfrm>
            <a:off x="546099" y="1711953"/>
            <a:ext cx="3456432" cy="4251960"/>
          </a:xfrm>
        </p:spPr>
        <p:txBody>
          <a:bodyPr vert="horz" lIns="0" tIns="0" rIns="0" bIns="0" spcCol="365760" rtlCol="0" anchor="t">
            <a:normAutofit/>
          </a:bodyPr>
          <a:lstStyle/>
          <a:p>
            <a:pPr marL="342900" indent="-342900" algn="l">
              <a:lnSpc>
                <a:spcPct val="100000"/>
              </a:lnSpc>
              <a:spcBef>
                <a:spcPts val="1200"/>
              </a:spcBef>
              <a:buSzPct val="100000"/>
              <a:buFont typeface="Arial" panose="020B0604020202020204" pitchFamily="34" charset="0"/>
              <a:buChar char="•"/>
            </a:pPr>
            <a:endParaRPr lang="en-US" sz="2000" dirty="0">
              <a:solidFill>
                <a:srgbClr val="00886F"/>
              </a:solidFill>
              <a:hlinkClick r:id="rId5">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endParaRPr lang="en-US" dirty="0">
              <a:solidFill>
                <a:srgbClr val="00886F"/>
              </a:solidFill>
              <a:hlinkClick r:id="rId5">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endParaRPr lang="en-US" sz="2000" dirty="0">
              <a:solidFill>
                <a:srgbClr val="00886F"/>
              </a:solidFill>
              <a:hlinkClick r:id="rId5">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endParaRPr lang="en-US" dirty="0">
              <a:solidFill>
                <a:srgbClr val="00886F"/>
              </a:solidFill>
              <a:hlinkClick r:id="rId5">
                <a:extLst>
                  <a:ext uri="{A12FA001-AC4F-418D-AE19-62706E023703}">
                    <ahyp:hlinkClr xmlns:ahyp="http://schemas.microsoft.com/office/drawing/2018/hyperlinkcolor" val="tx"/>
                  </a:ext>
                </a:extLst>
              </a:hlinkClick>
            </a:endParaRPr>
          </a:p>
          <a:p>
            <a:pPr marL="342900" indent="-342900" algn="l">
              <a:lnSpc>
                <a:spcPct val="100000"/>
              </a:lnSpc>
              <a:spcBef>
                <a:spcPts val="1200"/>
              </a:spcBef>
              <a:buSzPct val="100000"/>
              <a:buFont typeface="Arial" panose="020B0604020202020204" pitchFamily="34" charset="0"/>
              <a:buChar char="•"/>
            </a:pPr>
            <a:r>
              <a:rPr lang="en-US" sz="2000" dirty="0">
                <a:solidFill>
                  <a:srgbClr val="00886F"/>
                </a:solidFill>
                <a:hlinkClick r:id="rId5">
                  <a:extLst>
                    <a:ext uri="{A12FA001-AC4F-418D-AE19-62706E023703}">
                      <ahyp:hlinkClr xmlns:ahyp="http://schemas.microsoft.com/office/drawing/2018/hyperlinkcolor" val="tx"/>
                    </a:ext>
                  </a:extLst>
                </a:hlinkClick>
              </a:rPr>
              <a:t>www.cytiva.com/</a:t>
            </a:r>
            <a:r>
              <a:rPr lang="en-US" dirty="0">
                <a:solidFill>
                  <a:srgbClr val="00886F"/>
                </a:solidFill>
                <a:hlinkClick r:id="rId5">
                  <a:extLst>
                    <a:ext uri="{A12FA001-AC4F-418D-AE19-62706E023703}">
                      <ahyp:hlinkClr xmlns:ahyp="http://schemas.microsoft.com/office/drawing/2018/hyperlinkcolor" val="tx"/>
                    </a:ext>
                  </a:extLst>
                </a:hlinkClick>
              </a:rPr>
              <a:t>certs</a:t>
            </a:r>
            <a:endParaRPr lang="en-US" sz="2000" dirty="0">
              <a:solidFill>
                <a:srgbClr val="00886F"/>
              </a:solidFill>
            </a:endParaRPr>
          </a:p>
          <a:p>
            <a:pPr marL="342900" indent="-342900" algn="l">
              <a:lnSpc>
                <a:spcPct val="100000"/>
              </a:lnSpc>
              <a:spcBef>
                <a:spcPts val="1200"/>
              </a:spcBef>
              <a:buSzPct val="100000"/>
              <a:buFont typeface="Arial" panose="020B0604020202020204" pitchFamily="34" charset="0"/>
              <a:buChar char="•"/>
            </a:pPr>
            <a:r>
              <a:rPr lang="en-US" sz="2000" dirty="0"/>
              <a:t>Search by lot or serial number</a:t>
            </a:r>
          </a:p>
          <a:p>
            <a:pPr marL="342900" indent="-342900" algn="l">
              <a:lnSpc>
                <a:spcPct val="100000"/>
              </a:lnSpc>
              <a:spcBef>
                <a:spcPts val="1200"/>
              </a:spcBef>
              <a:buSzPct val="100000"/>
              <a:buFont typeface="Arial" panose="020B0604020202020204" pitchFamily="34" charset="0"/>
              <a:buChar char="•"/>
            </a:pPr>
            <a:r>
              <a:rPr lang="en-US" sz="2000" dirty="0"/>
              <a:t>Additional links for </a:t>
            </a:r>
            <a:r>
              <a:rPr lang="en-US" sz="2000" dirty="0" err="1"/>
              <a:t>Hyclone</a:t>
            </a:r>
            <a:r>
              <a:rPr lang="en-US" sz="2000" dirty="0"/>
              <a:t>™ and Pall Medical products</a:t>
            </a:r>
          </a:p>
        </p:txBody>
      </p:sp>
      <p:sp>
        <p:nvSpPr>
          <p:cNvPr id="17" name="TextBox 16">
            <a:extLst>
              <a:ext uri="{FF2B5EF4-FFF2-40B4-BE49-F238E27FC236}">
                <a16:creationId xmlns:a16="http://schemas.microsoft.com/office/drawing/2014/main" id="{F1F02F20-99FA-2817-AF6A-A634BA5688CD}"/>
              </a:ext>
            </a:extLst>
          </p:cNvPr>
          <p:cNvSpPr txBox="1"/>
          <p:nvPr/>
        </p:nvSpPr>
        <p:spPr>
          <a:xfrm>
            <a:off x="725864" y="1102936"/>
            <a:ext cx="4496585" cy="575034"/>
          </a:xfrm>
          <a:prstGeom prst="rect">
            <a:avLst/>
          </a:prstGeom>
          <a:noFill/>
        </p:spPr>
        <p:txBody>
          <a:bodyPr wrap="square" lIns="46800" tIns="46800" rIns="46800" bIns="46800" rtlCol="0">
            <a:normAutofit/>
          </a:bodyPr>
          <a:lstStyle/>
          <a:p>
            <a:pPr algn="l">
              <a:lnSpc>
                <a:spcPct val="100000"/>
              </a:lnSpc>
              <a:spcBef>
                <a:spcPts val="1200"/>
              </a:spcBef>
              <a:buSzPct val="100000"/>
            </a:pPr>
            <a:endParaRPr lang="en-US" sz="2000"/>
          </a:p>
        </p:txBody>
      </p:sp>
      <p:pic>
        <p:nvPicPr>
          <p:cNvPr id="8" name="Content Placeholder 7">
            <a:extLst>
              <a:ext uri="{FF2B5EF4-FFF2-40B4-BE49-F238E27FC236}">
                <a16:creationId xmlns:a16="http://schemas.microsoft.com/office/drawing/2014/main" id="{A4CCFB42-57D8-B7C2-56A7-C95C3AAF1CCD}"/>
              </a:ext>
            </a:extLst>
          </p:cNvPr>
          <p:cNvPicPr>
            <a:picLocks noGrp="1" noChangeAspect="1"/>
          </p:cNvPicPr>
          <p:nvPr>
            <p:ph sz="half" idx="2"/>
          </p:nvPr>
        </p:nvPicPr>
        <p:blipFill>
          <a:blip r:embed="rId6"/>
          <a:stretch>
            <a:fillRect/>
          </a:stretch>
        </p:blipFill>
        <p:spPr>
          <a:xfrm>
            <a:off x="6096000" y="1828800"/>
            <a:ext cx="4742472" cy="4251325"/>
          </a:xfrm>
          <a:prstGeom prst="rect">
            <a:avLst/>
          </a:prstGeom>
        </p:spPr>
      </p:pic>
      <p:pic>
        <p:nvPicPr>
          <p:cNvPr id="9" name="Picture 8">
            <a:extLst>
              <a:ext uri="{FF2B5EF4-FFF2-40B4-BE49-F238E27FC236}">
                <a16:creationId xmlns:a16="http://schemas.microsoft.com/office/drawing/2014/main" id="{7E833260-DD68-FEB1-6D5E-5383D2AA2B37}"/>
              </a:ext>
            </a:extLst>
          </p:cNvPr>
          <p:cNvPicPr>
            <a:picLocks noChangeAspect="1"/>
          </p:cNvPicPr>
          <p:nvPr/>
        </p:nvPicPr>
        <p:blipFill>
          <a:blip r:embed="rId7"/>
          <a:stretch>
            <a:fillRect/>
          </a:stretch>
        </p:blipFill>
        <p:spPr>
          <a:xfrm>
            <a:off x="546100" y="2407920"/>
            <a:ext cx="4570063" cy="1066800"/>
          </a:xfrm>
          <a:prstGeom prst="rect">
            <a:avLst/>
          </a:prstGeom>
        </p:spPr>
      </p:pic>
      <p:cxnSp>
        <p:nvCxnSpPr>
          <p:cNvPr id="10" name="Straight Arrow Connector 9">
            <a:extLst>
              <a:ext uri="{FF2B5EF4-FFF2-40B4-BE49-F238E27FC236}">
                <a16:creationId xmlns:a16="http://schemas.microsoft.com/office/drawing/2014/main" id="{F182C780-15EE-40D3-9113-926F26852927}"/>
              </a:ext>
            </a:extLst>
          </p:cNvPr>
          <p:cNvCxnSpPr>
            <a:cxnSpLocks/>
          </p:cNvCxnSpPr>
          <p:nvPr/>
        </p:nvCxnSpPr>
        <p:spPr>
          <a:xfrm flipV="1">
            <a:off x="4093029" y="3608544"/>
            <a:ext cx="2225908" cy="557890"/>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5" name="Straight Arrow Connector 14">
            <a:extLst>
              <a:ext uri="{FF2B5EF4-FFF2-40B4-BE49-F238E27FC236}">
                <a16:creationId xmlns:a16="http://schemas.microsoft.com/office/drawing/2014/main" id="{C6E7CAA0-A6B6-F54F-D352-212C531A80A9}"/>
              </a:ext>
            </a:extLst>
          </p:cNvPr>
          <p:cNvCxnSpPr>
            <a:cxnSpLocks/>
          </p:cNvCxnSpPr>
          <p:nvPr/>
        </p:nvCxnSpPr>
        <p:spPr>
          <a:xfrm flipV="1">
            <a:off x="3885879" y="4436918"/>
            <a:ext cx="2210121" cy="282398"/>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424688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9579C-E520-7A11-2B12-B93C796E6579}"/>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FB37CD27-E1B6-1BE6-B0CF-45B8B86508A0}"/>
              </a:ext>
            </a:extLst>
          </p:cNvPr>
          <p:cNvSpPr txBox="1"/>
          <p:nvPr/>
        </p:nvSpPr>
        <p:spPr>
          <a:xfrm>
            <a:off x="546100" y="5585613"/>
            <a:ext cx="11093450" cy="473528"/>
          </a:xfrm>
          <a:prstGeom prst="rect">
            <a:avLst/>
          </a:prstGeom>
          <a:solidFill>
            <a:schemeClr val="tx1">
              <a:lumMod val="10000"/>
              <a:lumOff val="90000"/>
            </a:schemeClr>
          </a:solidFill>
        </p:spPr>
        <p:txBody>
          <a:bodyPr wrap="square" lIns="46800" tIns="46800" rIns="46800" bIns="46800" rtlCol="0" anchor="ctr">
            <a:noAutofit/>
          </a:bodyPr>
          <a:lstStyle/>
          <a:p>
            <a:pPr algn="ctr">
              <a:spcBef>
                <a:spcPts val="1200"/>
              </a:spcBef>
              <a:buSzPct val="100000"/>
            </a:pPr>
            <a:r>
              <a:rPr lang="en-US" sz="2000" b="1" dirty="0"/>
              <a:t>You can also create cases by emailing your regional support team.</a:t>
            </a:r>
          </a:p>
        </p:txBody>
      </p:sp>
      <p:sp>
        <p:nvSpPr>
          <p:cNvPr id="2" name="Title 1">
            <a:extLst>
              <a:ext uri="{FF2B5EF4-FFF2-40B4-BE49-F238E27FC236}">
                <a16:creationId xmlns:a16="http://schemas.microsoft.com/office/drawing/2014/main" id="{7F9CA12F-0E94-365F-0F5B-55F859C73610}"/>
              </a:ext>
            </a:extLst>
          </p:cNvPr>
          <p:cNvSpPr>
            <a:spLocks noGrp="1"/>
          </p:cNvSpPr>
          <p:nvPr>
            <p:ph type="title"/>
          </p:nvPr>
        </p:nvSpPr>
        <p:spPr>
          <a:xfrm>
            <a:off x="525551" y="508179"/>
            <a:ext cx="11091672" cy="1009041"/>
          </a:xfrm>
        </p:spPr>
        <p:txBody>
          <a:bodyPr/>
          <a:lstStyle/>
          <a:p>
            <a:r>
              <a:rPr lang="en-US" dirty="0"/>
              <a:t>Regulatory support documentation: on request only</a:t>
            </a:r>
          </a:p>
        </p:txBody>
      </p:sp>
      <p:graphicFrame>
        <p:nvGraphicFramePr>
          <p:cNvPr id="16" name="Content Placeholder 15">
            <a:extLst>
              <a:ext uri="{FF2B5EF4-FFF2-40B4-BE49-F238E27FC236}">
                <a16:creationId xmlns:a16="http://schemas.microsoft.com/office/drawing/2014/main" id="{C3A3712C-6E7A-78EB-1DC2-B82BF79BF834}"/>
              </a:ext>
            </a:extLst>
          </p:cNvPr>
          <p:cNvGraphicFramePr>
            <a:graphicFrameLocks noGrp="1"/>
          </p:cNvGraphicFramePr>
          <p:nvPr>
            <p:ph sz="quarter" idx="13"/>
          </p:nvPr>
        </p:nvGraphicFramePr>
        <p:xfrm>
          <a:off x="546099" y="1037090"/>
          <a:ext cx="11091672" cy="2887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5EBD0AFF-AF61-8314-4BEC-60D2BFA43F13}"/>
              </a:ext>
            </a:extLst>
          </p:cNvPr>
          <p:cNvSpPr txBox="1"/>
          <p:nvPr/>
        </p:nvSpPr>
        <p:spPr>
          <a:xfrm>
            <a:off x="-1417121" y="4048623"/>
            <a:ext cx="914400" cy="914400"/>
          </a:xfrm>
          <a:prstGeom prst="rect">
            <a:avLst/>
          </a:prstGeom>
          <a:noFill/>
        </p:spPr>
        <p:txBody>
          <a:bodyPr wrap="none" lIns="0" tIns="0" rIns="0" bIns="0" rtlCol="0">
            <a:noAutofit/>
          </a:bodyPr>
          <a:lstStyle/>
          <a:p>
            <a:pPr marL="228600" indent="-228600">
              <a:lnSpc>
                <a:spcPct val="100000"/>
              </a:lnSpc>
              <a:spcBef>
                <a:spcPts val="1200"/>
              </a:spcBef>
              <a:buSzPct val="100000"/>
              <a:buFont typeface="Cytiva Aktiv"/>
              <a:buChar char="•"/>
            </a:pPr>
            <a:endParaRPr lang="en-US" sz="2000"/>
          </a:p>
        </p:txBody>
      </p:sp>
      <p:pic>
        <p:nvPicPr>
          <p:cNvPr id="13" name="Picture 12" descr="A screenshot of a website&#10;&#10;Description automatically generated">
            <a:extLst>
              <a:ext uri="{FF2B5EF4-FFF2-40B4-BE49-F238E27FC236}">
                <a16:creationId xmlns:a16="http://schemas.microsoft.com/office/drawing/2014/main" id="{AB88199F-DFC5-4C5B-309A-5B9E5B0A53E7}"/>
              </a:ext>
            </a:extLst>
          </p:cNvPr>
          <p:cNvPicPr>
            <a:picLocks noChangeAspect="1"/>
          </p:cNvPicPr>
          <p:nvPr/>
        </p:nvPicPr>
        <p:blipFill>
          <a:blip r:embed="rId9"/>
          <a:stretch>
            <a:fillRect/>
          </a:stretch>
        </p:blipFill>
        <p:spPr>
          <a:xfrm>
            <a:off x="3951704" y="3219271"/>
            <a:ext cx="4936769" cy="2333804"/>
          </a:xfrm>
          <a:prstGeom prst="rect">
            <a:avLst/>
          </a:prstGeom>
          <a:ln>
            <a:solidFill>
              <a:schemeClr val="bg2"/>
            </a:solidFill>
          </a:ln>
        </p:spPr>
      </p:pic>
      <p:pic>
        <p:nvPicPr>
          <p:cNvPr id="10" name="Picture 9">
            <a:extLst>
              <a:ext uri="{FF2B5EF4-FFF2-40B4-BE49-F238E27FC236}">
                <a16:creationId xmlns:a16="http://schemas.microsoft.com/office/drawing/2014/main" id="{0C4BCEDD-E9B1-71BC-2BFF-6F3C98E16452}"/>
              </a:ext>
            </a:extLst>
          </p:cNvPr>
          <p:cNvPicPr>
            <a:picLocks noChangeAspect="1"/>
          </p:cNvPicPr>
          <p:nvPr/>
        </p:nvPicPr>
        <p:blipFill>
          <a:blip r:embed="rId10"/>
          <a:stretch>
            <a:fillRect/>
          </a:stretch>
        </p:blipFill>
        <p:spPr>
          <a:xfrm>
            <a:off x="554229" y="3223739"/>
            <a:ext cx="3307908" cy="2329336"/>
          </a:xfrm>
          <a:prstGeom prst="rect">
            <a:avLst/>
          </a:prstGeom>
          <a:ln>
            <a:solidFill>
              <a:schemeClr val="bg2"/>
            </a:solidFill>
          </a:ln>
        </p:spPr>
      </p:pic>
      <p:sp>
        <p:nvSpPr>
          <p:cNvPr id="7" name="Content Placeholder 6">
            <a:extLst>
              <a:ext uri="{FF2B5EF4-FFF2-40B4-BE49-F238E27FC236}">
                <a16:creationId xmlns:a16="http://schemas.microsoft.com/office/drawing/2014/main" id="{D702CB33-ABB7-51F9-2AB1-9AF18685F0A4}"/>
              </a:ext>
            </a:extLst>
          </p:cNvPr>
          <p:cNvSpPr>
            <a:spLocks noGrp="1"/>
          </p:cNvSpPr>
          <p:nvPr>
            <p:ph sz="half" idx="1"/>
          </p:nvPr>
        </p:nvSpPr>
        <p:spPr>
          <a:xfrm>
            <a:off x="554229" y="1037090"/>
            <a:ext cx="9112375" cy="810927"/>
          </a:xfrm>
        </p:spPr>
        <p:txBody>
          <a:bodyPr vert="horz" lIns="0" tIns="0" rIns="0" bIns="0" spcCol="365760" rtlCol="0" anchor="t">
            <a:normAutofit/>
          </a:bodyPr>
          <a:lstStyle/>
          <a:p>
            <a:pPr marL="0" indent="0">
              <a:buNone/>
            </a:pPr>
            <a:r>
              <a:rPr lang="en-US" dirty="0"/>
              <a:t>For inquiries or requests not addressed by the </a:t>
            </a:r>
            <a:r>
              <a:rPr lang="en-US" dirty="0" err="1"/>
              <a:t>Cytiva</a:t>
            </a:r>
            <a:r>
              <a:rPr lang="en-US" dirty="0"/>
              <a:t> information platforms</a:t>
            </a:r>
          </a:p>
        </p:txBody>
      </p:sp>
      <p:sp>
        <p:nvSpPr>
          <p:cNvPr id="3" name="Rectangle 2">
            <a:extLst>
              <a:ext uri="{FF2B5EF4-FFF2-40B4-BE49-F238E27FC236}">
                <a16:creationId xmlns:a16="http://schemas.microsoft.com/office/drawing/2014/main" id="{64EC9485-6703-4FD1-40CF-4B22ECA989B2}"/>
              </a:ext>
            </a:extLst>
          </p:cNvPr>
          <p:cNvSpPr/>
          <p:nvPr/>
        </p:nvSpPr>
        <p:spPr>
          <a:xfrm>
            <a:off x="9494210" y="2849143"/>
            <a:ext cx="1263437" cy="249059"/>
          </a:xfrm>
          <a:prstGeom prst="rect">
            <a:avLst/>
          </a:prstGeom>
          <a:noFill/>
          <a:ln w="28575">
            <a:solidFill>
              <a:schemeClr val="accent4"/>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Tree>
    <p:extLst>
      <p:ext uri="{BB962C8B-B14F-4D97-AF65-F5344CB8AC3E}">
        <p14:creationId xmlns:p14="http://schemas.microsoft.com/office/powerpoint/2010/main" val="167736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D6EFAB4-BAFF-DAD7-3A53-CB8982D9344F}"/>
              </a:ext>
            </a:extLst>
          </p:cNvPr>
          <p:cNvSpPr>
            <a:spLocks noGrp="1"/>
          </p:cNvSpPr>
          <p:nvPr>
            <p:ph type="body" sz="quarter" idx="13"/>
          </p:nvPr>
        </p:nvSpPr>
        <p:spPr/>
        <p:txBody>
          <a:bodyPr/>
          <a:lstStyle/>
          <a:p>
            <a:endParaRPr lang="en-US"/>
          </a:p>
        </p:txBody>
      </p:sp>
      <p:sp>
        <p:nvSpPr>
          <p:cNvPr id="3" name="Title 2">
            <a:extLst>
              <a:ext uri="{FF2B5EF4-FFF2-40B4-BE49-F238E27FC236}">
                <a16:creationId xmlns:a16="http://schemas.microsoft.com/office/drawing/2014/main" id="{B2CC03D3-DCBF-32ED-5C12-A16726D4D94D}"/>
              </a:ext>
            </a:extLst>
          </p:cNvPr>
          <p:cNvSpPr>
            <a:spLocks noGrp="1"/>
          </p:cNvSpPr>
          <p:nvPr>
            <p:ph type="title"/>
          </p:nvPr>
        </p:nvSpPr>
        <p:spPr>
          <a:xfrm>
            <a:off x="1781174" y="2377440"/>
            <a:ext cx="5992071" cy="1280160"/>
          </a:xfrm>
        </p:spPr>
        <p:txBody>
          <a:bodyPr/>
          <a:lstStyle/>
          <a:p>
            <a:r>
              <a:rPr lang="en-US" dirty="0"/>
              <a:t>Regulatory support</a:t>
            </a:r>
            <a:endParaRPr lang="en-SE" dirty="0"/>
          </a:p>
        </p:txBody>
      </p:sp>
      <p:sp>
        <p:nvSpPr>
          <p:cNvPr id="6" name="Text Placeholder 5">
            <a:extLst>
              <a:ext uri="{FF2B5EF4-FFF2-40B4-BE49-F238E27FC236}">
                <a16:creationId xmlns:a16="http://schemas.microsoft.com/office/drawing/2014/main" id="{9349DF77-3C45-72BD-D5A1-BDB36C6A0E4F}"/>
              </a:ext>
            </a:extLst>
          </p:cNvPr>
          <p:cNvSpPr>
            <a:spLocks noGrp="1"/>
          </p:cNvSpPr>
          <p:nvPr>
            <p:ph type="body" idx="1"/>
          </p:nvPr>
        </p:nvSpPr>
        <p:spPr/>
        <p:txBody>
          <a:bodyPr/>
          <a:lstStyle/>
          <a:p>
            <a:endParaRPr lang="en-US"/>
          </a:p>
        </p:txBody>
      </p:sp>
      <p:sp>
        <p:nvSpPr>
          <p:cNvPr id="5" name="TextBox 4">
            <a:extLst>
              <a:ext uri="{FF2B5EF4-FFF2-40B4-BE49-F238E27FC236}">
                <a16:creationId xmlns:a16="http://schemas.microsoft.com/office/drawing/2014/main" id="{E9703493-4F6B-00D5-F6D7-8FBC1B0FAC51}"/>
              </a:ext>
            </a:extLst>
          </p:cNvPr>
          <p:cNvSpPr txBox="1"/>
          <p:nvPr/>
        </p:nvSpPr>
        <p:spPr>
          <a:xfrm>
            <a:off x="546100" y="2621445"/>
            <a:ext cx="1155262" cy="1036155"/>
          </a:xfrm>
          <a:prstGeom prst="rect">
            <a:avLst/>
          </a:prstGeom>
          <a:solidFill>
            <a:srgbClr val="FF5900"/>
          </a:solidFill>
          <a:ln w="6350">
            <a:solidFill>
              <a:schemeClr val="tx1"/>
            </a:solidFill>
          </a:ln>
        </p:spPr>
        <p:txBody>
          <a:bodyPr wrap="square" lIns="46800" tIns="46800" rIns="46800" bIns="46800" rtlCol="0" anchor="ctr">
            <a:normAutofit/>
          </a:bodyPr>
          <a:lstStyle/>
          <a:p>
            <a:pPr algn="ctr">
              <a:lnSpc>
                <a:spcPct val="100000"/>
              </a:lnSpc>
              <a:spcBef>
                <a:spcPts val="1200"/>
              </a:spcBef>
              <a:buSzPct val="100000"/>
            </a:pPr>
            <a:r>
              <a:rPr lang="en-US" sz="5400" b="1" dirty="0"/>
              <a:t>1</a:t>
            </a:r>
          </a:p>
        </p:txBody>
      </p:sp>
    </p:spTree>
    <p:extLst>
      <p:ext uri="{BB962C8B-B14F-4D97-AF65-F5344CB8AC3E}">
        <p14:creationId xmlns:p14="http://schemas.microsoft.com/office/powerpoint/2010/main" val="382403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736F-3382-48CA-75D1-30D1E1231411}"/>
              </a:ext>
            </a:extLst>
          </p:cNvPr>
          <p:cNvSpPr>
            <a:spLocks noGrp="1"/>
          </p:cNvSpPr>
          <p:nvPr>
            <p:ph type="title"/>
          </p:nvPr>
        </p:nvSpPr>
        <p:spPr>
          <a:xfrm>
            <a:off x="546099" y="549275"/>
            <a:ext cx="11091672" cy="1009041"/>
          </a:xfrm>
        </p:spPr>
        <p:txBody>
          <a:bodyPr/>
          <a:lstStyle/>
          <a:p>
            <a:r>
              <a:rPr lang="en-US" dirty="0"/>
              <a:t>Change control notification (</a:t>
            </a:r>
            <a:r>
              <a:rPr lang="en-US" dirty="0" err="1"/>
              <a:t>CCN</a:t>
            </a:r>
            <a:r>
              <a:rPr lang="en-US" dirty="0"/>
              <a:t>) service</a:t>
            </a:r>
            <a:endParaRPr lang="en-SE" dirty="0"/>
          </a:p>
        </p:txBody>
      </p:sp>
      <p:sp>
        <p:nvSpPr>
          <p:cNvPr id="3" name="Content Placeholder 2">
            <a:extLst>
              <a:ext uri="{FF2B5EF4-FFF2-40B4-BE49-F238E27FC236}">
                <a16:creationId xmlns:a16="http://schemas.microsoft.com/office/drawing/2014/main" id="{84F7A91A-B8FD-A974-E6A7-99D59315AB94}"/>
              </a:ext>
            </a:extLst>
          </p:cNvPr>
          <p:cNvSpPr>
            <a:spLocks noGrp="1"/>
          </p:cNvSpPr>
          <p:nvPr>
            <p:ph idx="1"/>
          </p:nvPr>
        </p:nvSpPr>
        <p:spPr>
          <a:xfrm>
            <a:off x="548640" y="1828800"/>
            <a:ext cx="11093450" cy="4255135"/>
          </a:xfrm>
        </p:spPr>
        <p:txBody>
          <a:bodyPr vert="horz" lIns="0" tIns="0" rIns="0" bIns="0" spcCol="365760" rtlCol="0" anchor="t">
            <a:normAutofit/>
          </a:bodyPr>
          <a:lstStyle/>
          <a:p>
            <a:r>
              <a:rPr lang="en-US" dirty="0"/>
              <a:t>Our quality management system ensures our processes adapt to change. </a:t>
            </a:r>
          </a:p>
          <a:p>
            <a:r>
              <a:rPr lang="en-US" dirty="0"/>
              <a:t>The service covers the following products used in regulated environments: bioprocess hardware, software, single-use disposables, filtration products, chromatography resins, cell culture products, cell and gene therapy products, and </a:t>
            </a:r>
            <a:r>
              <a:rPr lang="en-US" dirty="0" err="1"/>
              <a:t>Biacore</a:t>
            </a:r>
            <a:r>
              <a:rPr lang="en-US" dirty="0"/>
              <a:t>™ products.</a:t>
            </a:r>
          </a:p>
          <a:p>
            <a:r>
              <a:rPr lang="en-US" dirty="0"/>
              <a:t>Our web-based change control notification service alerts you to changes that may impact your product or process. </a:t>
            </a:r>
          </a:p>
          <a:p>
            <a:r>
              <a:rPr lang="en-US" dirty="0"/>
              <a:t>What the </a:t>
            </a:r>
            <a:r>
              <a:rPr lang="en-US" dirty="0" err="1"/>
              <a:t>CCN</a:t>
            </a:r>
            <a:r>
              <a:rPr lang="en-US" dirty="0"/>
              <a:t> service offers: </a:t>
            </a:r>
          </a:p>
          <a:p>
            <a:pPr lvl="1"/>
            <a:r>
              <a:rPr lang="en-US" dirty="0"/>
              <a:t>Email notifications when a new </a:t>
            </a:r>
            <a:r>
              <a:rPr lang="en-US" dirty="0" err="1"/>
              <a:t>CCN</a:t>
            </a:r>
            <a:r>
              <a:rPr lang="en-US" dirty="0"/>
              <a:t> is published </a:t>
            </a:r>
          </a:p>
          <a:p>
            <a:pPr lvl="1"/>
            <a:r>
              <a:rPr lang="en-US" dirty="0"/>
              <a:t>Access to history of all previously published </a:t>
            </a:r>
            <a:r>
              <a:rPr lang="en-US" dirty="0" err="1"/>
              <a:t>CCNs</a:t>
            </a:r>
            <a:r>
              <a:rPr lang="en-US" dirty="0"/>
              <a:t> for a specific product </a:t>
            </a:r>
          </a:p>
          <a:p>
            <a:pPr lvl="1"/>
            <a:r>
              <a:rPr lang="en-US" dirty="0"/>
              <a:t>Download files in pdf format</a:t>
            </a:r>
          </a:p>
        </p:txBody>
      </p:sp>
    </p:spTree>
    <p:extLst>
      <p:ext uri="{BB962C8B-B14F-4D97-AF65-F5344CB8AC3E}">
        <p14:creationId xmlns:p14="http://schemas.microsoft.com/office/powerpoint/2010/main" val="54346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a:extLst>
              <a:ext uri="{FF2B5EF4-FFF2-40B4-BE49-F238E27FC236}">
                <a16:creationId xmlns:a16="http://schemas.microsoft.com/office/drawing/2014/main" id="{243379C9-DA84-C8BA-9C13-4AC2F9146D93}"/>
              </a:ext>
            </a:extLst>
          </p:cNvPr>
          <p:cNvPicPr>
            <a:picLocks noChangeAspect="1"/>
          </p:cNvPicPr>
          <p:nvPr/>
        </p:nvPicPr>
        <p:blipFill>
          <a:blip r:embed="rId2" cstate="print"/>
          <a:srcRect l="24597" t="51777"/>
          <a:stretch/>
        </p:blipFill>
        <p:spPr>
          <a:xfrm>
            <a:off x="6616701" y="3798250"/>
            <a:ext cx="5029200" cy="2306678"/>
          </a:xfrm>
          <a:prstGeom prst="rect">
            <a:avLst/>
          </a:prstGeom>
        </p:spPr>
      </p:pic>
      <p:sp>
        <p:nvSpPr>
          <p:cNvPr id="2" name="object 2"/>
          <p:cNvSpPr txBox="1">
            <a:spLocks noGrp="1"/>
          </p:cNvSpPr>
          <p:nvPr>
            <p:ph type="title"/>
          </p:nvPr>
        </p:nvSpPr>
        <p:spPr>
          <a:xfrm>
            <a:off x="518940" y="485904"/>
            <a:ext cx="11091672" cy="432041"/>
          </a:xfrm>
        </p:spPr>
        <p:txBody>
          <a:bodyPr vert="horz" wrap="square" lIns="0" tIns="13335" rIns="0" bIns="0" rtlCol="0">
            <a:spAutoFit/>
          </a:bodyPr>
          <a:lstStyle/>
          <a:p>
            <a:r>
              <a:rPr lang="en-US" dirty="0"/>
              <a:t>Log in to the regulatory support website</a:t>
            </a:r>
          </a:p>
        </p:txBody>
      </p:sp>
      <p:sp>
        <p:nvSpPr>
          <p:cNvPr id="7" name="Content Placeholder 6">
            <a:extLst>
              <a:ext uri="{FF2B5EF4-FFF2-40B4-BE49-F238E27FC236}">
                <a16:creationId xmlns:a16="http://schemas.microsoft.com/office/drawing/2014/main" id="{C274BB09-4D16-CC23-1C8C-54405C0BE4CB}"/>
              </a:ext>
            </a:extLst>
          </p:cNvPr>
          <p:cNvSpPr>
            <a:spLocks noGrp="1"/>
          </p:cNvSpPr>
          <p:nvPr>
            <p:ph sz="half" idx="1"/>
          </p:nvPr>
        </p:nvSpPr>
        <p:spPr>
          <a:xfrm>
            <a:off x="546099" y="1782081"/>
            <a:ext cx="5365752" cy="4254500"/>
          </a:xfrm>
        </p:spPr>
        <p:txBody>
          <a:bodyPr vert="horz" lIns="0" tIns="0" rIns="0" bIns="0" spcCol="365760" rtlCol="0" anchor="t">
            <a:normAutofit fontScale="85000" lnSpcReduction="10000"/>
          </a:bodyPr>
          <a:lstStyle/>
          <a:p>
            <a:pPr marL="0" indent="0">
              <a:buNone/>
            </a:pPr>
            <a:r>
              <a:rPr lang="en-US" dirty="0"/>
              <a:t>If you already have a cytiva.com account, log in to </a:t>
            </a:r>
            <a:r>
              <a:rPr lang="en-US" dirty="0">
                <a:hlinkClick r:id="rId3"/>
              </a:rPr>
              <a:t>www.cytiva.com/rsf</a:t>
            </a:r>
            <a:r>
              <a:rPr lang="en-US" dirty="0"/>
              <a:t>, with your e-mail address and password.</a:t>
            </a:r>
          </a:p>
          <a:p>
            <a:pPr marL="0" indent="0">
              <a:buNone/>
            </a:pPr>
            <a:r>
              <a:rPr lang="en-US" dirty="0"/>
              <a:t>If you do not have an account, click ‘Register now’ and follow the instructions to create one.</a:t>
            </a:r>
          </a:p>
          <a:p>
            <a:pPr marL="0" indent="0">
              <a:buNone/>
            </a:pPr>
            <a:r>
              <a:rPr lang="en-US" dirty="0"/>
              <a:t>Please remember to register with your company </a:t>
            </a:r>
            <a:br>
              <a:rPr lang="en-US" dirty="0"/>
            </a:br>
            <a:r>
              <a:rPr lang="en-US" dirty="0"/>
              <a:t>e-mail address.</a:t>
            </a:r>
          </a:p>
          <a:p>
            <a:pPr marL="0" indent="0">
              <a:buNone/>
            </a:pPr>
            <a:r>
              <a:rPr lang="en-US" dirty="0"/>
              <a:t>Consider using a shared mailbox when subscribing to change control notifications (</a:t>
            </a:r>
            <a:r>
              <a:rPr lang="en-US" dirty="0" err="1"/>
              <a:t>CCNs</a:t>
            </a:r>
            <a:r>
              <a:rPr lang="en-US" dirty="0"/>
              <a:t>) to minimize communication gaps that can arise from personnel changes.</a:t>
            </a:r>
          </a:p>
          <a:p>
            <a:pPr marL="0" indent="0">
              <a:buNone/>
            </a:pPr>
            <a:r>
              <a:rPr lang="en-US" dirty="0"/>
              <a:t>If you wish to access confidential files, i.e., validation guides, extractables studies, etc., you can accept the online </a:t>
            </a:r>
            <a:r>
              <a:rPr lang="en-US" dirty="0" err="1"/>
              <a:t>CDA</a:t>
            </a:r>
            <a:r>
              <a:rPr lang="en-US" dirty="0"/>
              <a:t> during registration. Otherwise, you will be prompted when you request access to these documents. </a:t>
            </a:r>
          </a:p>
          <a:p>
            <a:endParaRPr lang="en-SE" dirty="0"/>
          </a:p>
        </p:txBody>
      </p:sp>
      <p:pic>
        <p:nvPicPr>
          <p:cNvPr id="9" name="object 4"/>
          <p:cNvPicPr>
            <a:picLocks noGrp="1"/>
          </p:cNvPicPr>
          <p:nvPr>
            <p:ph sz="half" idx="2"/>
          </p:nvPr>
        </p:nvPicPr>
        <p:blipFill>
          <a:blip r:embed="rId4" cstate="print"/>
          <a:stretch/>
        </p:blipFill>
        <p:spPr>
          <a:xfrm>
            <a:off x="6280150" y="1828800"/>
            <a:ext cx="1993172" cy="2728774"/>
          </a:xfrm>
          <a:ln>
            <a:solidFill>
              <a:schemeClr val="tx1"/>
            </a:solid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6099" y="487631"/>
            <a:ext cx="11091672" cy="1009041"/>
          </a:xfrm>
        </p:spPr>
        <p:txBody>
          <a:bodyPr vert="horz" wrap="square" lIns="0" tIns="13335" rIns="0" bIns="0" rtlCol="0">
            <a:spAutoFit/>
          </a:bodyPr>
          <a:lstStyle/>
          <a:p>
            <a:r>
              <a:rPr lang="en-US" dirty="0"/>
              <a:t>Start your subscription</a:t>
            </a:r>
          </a:p>
        </p:txBody>
      </p:sp>
      <p:sp>
        <p:nvSpPr>
          <p:cNvPr id="2" name="object 2"/>
          <p:cNvSpPr txBox="1">
            <a:spLocks noGrp="1"/>
          </p:cNvSpPr>
          <p:nvPr>
            <p:ph sz="half" idx="1"/>
          </p:nvPr>
        </p:nvSpPr>
        <p:spPr>
          <a:xfrm>
            <a:off x="546098" y="1741712"/>
            <a:ext cx="3456432" cy="2629566"/>
          </a:xfrm>
        </p:spPr>
        <p:txBody>
          <a:bodyPr vert="horz" wrap="square" lIns="0" tIns="13335" rIns="0" bIns="0" rtlCol="0">
            <a:spAutoFit/>
          </a:bodyPr>
          <a:lstStyle/>
          <a:p>
            <a:pPr marL="0" indent="0">
              <a:buNone/>
            </a:pPr>
            <a:r>
              <a:rPr lang="en-GB" dirty="0"/>
              <a:t>After logging in to </a:t>
            </a:r>
            <a:r>
              <a:rPr lang="en-GB" dirty="0">
                <a:hlinkClick r:id="rId4"/>
              </a:rPr>
              <a:t>www.cytiva.com/rsf</a:t>
            </a:r>
            <a:r>
              <a:rPr lang="en-GB" dirty="0"/>
              <a:t>, </a:t>
            </a:r>
            <a:br>
              <a:rPr lang="en-GB" dirty="0"/>
            </a:br>
            <a:r>
              <a:rPr lang="en-GB" dirty="0"/>
              <a:t>you will be redirected to </a:t>
            </a:r>
            <a:br>
              <a:rPr lang="en-GB" dirty="0"/>
            </a:br>
            <a:r>
              <a:rPr lang="en-GB" dirty="0"/>
              <a:t>'Search &amp; subscribe' on the regulatory support website.</a:t>
            </a:r>
          </a:p>
          <a:p>
            <a:pPr marL="0" indent="0">
              <a:buNone/>
            </a:pPr>
            <a:r>
              <a:rPr lang="en-GB" dirty="0"/>
              <a:t>Select the document types you want to subscribe to by clicking the boxes.</a:t>
            </a:r>
          </a:p>
        </p:txBody>
      </p:sp>
      <p:pic>
        <p:nvPicPr>
          <p:cNvPr id="12" name="Content Placeholder 11">
            <a:extLst>
              <a:ext uri="{FF2B5EF4-FFF2-40B4-BE49-F238E27FC236}">
                <a16:creationId xmlns:a16="http://schemas.microsoft.com/office/drawing/2014/main" id="{7740AE81-F614-1D9F-0D5D-7A1CB0D9A7C5}"/>
              </a:ext>
            </a:extLst>
          </p:cNvPr>
          <p:cNvPicPr>
            <a:picLocks noGrp="1" noChangeAspect="1"/>
          </p:cNvPicPr>
          <p:nvPr>
            <p:ph sz="half" idx="2"/>
          </p:nvPr>
        </p:nvPicPr>
        <p:blipFill>
          <a:blip r:embed="rId5"/>
          <a:stretch>
            <a:fillRect/>
          </a:stretch>
        </p:blipFill>
        <p:spPr>
          <a:xfrm>
            <a:off x="5201592" y="950434"/>
            <a:ext cx="6436179" cy="5129691"/>
          </a:xfrm>
        </p:spPr>
      </p:pic>
    </p:spTree>
  </p:cSld>
  <p:clrMapOvr>
    <a:masterClrMapping/>
  </p:clrMapOvr>
  <p:transition spd="med">
    <p:fade/>
  </p:transition>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099" y="425987"/>
            <a:ext cx="11091672" cy="505908"/>
          </a:xfrm>
          <a:prstGeom prst="rect">
            <a:avLst/>
          </a:prstGeom>
        </p:spPr>
        <p:txBody>
          <a:bodyPr vert="horz" wrap="square" lIns="0" tIns="13335" rIns="0" bIns="0" rtlCol="0">
            <a:spAutoFit/>
          </a:bodyPr>
          <a:lstStyle/>
          <a:p>
            <a:pPr marL="12700">
              <a:lnSpc>
                <a:spcPct val="100000"/>
              </a:lnSpc>
              <a:spcBef>
                <a:spcPts val="105"/>
              </a:spcBef>
            </a:pPr>
            <a:r>
              <a:rPr dirty="0"/>
              <a:t>Subscribe</a:t>
            </a:r>
            <a:r>
              <a:rPr spc="-60" dirty="0"/>
              <a:t> </a:t>
            </a:r>
            <a:r>
              <a:rPr dirty="0"/>
              <a:t>to</a:t>
            </a:r>
            <a:r>
              <a:rPr spc="-60" dirty="0"/>
              <a:t> </a:t>
            </a:r>
            <a:r>
              <a:rPr lang="en-US" dirty="0"/>
              <a:t>change control notifications (</a:t>
            </a:r>
            <a:r>
              <a:rPr spc="-20" dirty="0" err="1"/>
              <a:t>CCNs</a:t>
            </a:r>
            <a:r>
              <a:rPr lang="en-US" spc="-20" dirty="0"/>
              <a:t>)</a:t>
            </a:r>
            <a:endParaRPr spc="-20" dirty="0"/>
          </a:p>
        </p:txBody>
      </p:sp>
      <p:sp>
        <p:nvSpPr>
          <p:cNvPr id="3" name="object 3"/>
          <p:cNvSpPr txBox="1"/>
          <p:nvPr/>
        </p:nvSpPr>
        <p:spPr>
          <a:xfrm>
            <a:off x="546100" y="1755692"/>
            <a:ext cx="3322097" cy="3829895"/>
          </a:xfrm>
          <a:prstGeom prst="rect">
            <a:avLst/>
          </a:prstGeom>
        </p:spPr>
        <p:txBody>
          <a:bodyPr vert="horz" wrap="square" lIns="0" tIns="13335" rIns="0" bIns="0" rtlCol="0">
            <a:spAutoFit/>
          </a:bodyPr>
          <a:lstStyle/>
          <a:p>
            <a:pPr marL="298450" marR="5080" indent="-285750">
              <a:lnSpc>
                <a:spcPct val="100000"/>
              </a:lnSpc>
              <a:spcBef>
                <a:spcPts val="105"/>
              </a:spcBef>
              <a:buFont typeface="Arial" panose="020B0604020202020204" pitchFamily="34" charset="0"/>
              <a:buChar char="•"/>
            </a:pPr>
            <a:r>
              <a:rPr sz="1600" dirty="0">
                <a:solidFill>
                  <a:srgbClr val="17171B"/>
                </a:solidFill>
                <a:latin typeface="Cytiva Aktiv"/>
                <a:cs typeface="Cytiva Aktiv"/>
              </a:rPr>
              <a:t>Search</a:t>
            </a:r>
            <a:r>
              <a:rPr sz="1600" spc="-35" dirty="0">
                <a:solidFill>
                  <a:srgbClr val="17171B"/>
                </a:solidFill>
                <a:latin typeface="Cytiva Aktiv"/>
                <a:cs typeface="Cytiva Aktiv"/>
              </a:rPr>
              <a:t> </a:t>
            </a:r>
            <a:r>
              <a:rPr sz="1600" dirty="0">
                <a:solidFill>
                  <a:srgbClr val="17171B"/>
                </a:solidFill>
                <a:latin typeface="Cytiva Aktiv"/>
                <a:cs typeface="Cytiva Aktiv"/>
              </a:rPr>
              <a:t>for</a:t>
            </a:r>
            <a:r>
              <a:rPr sz="1600" spc="-20" dirty="0">
                <a:solidFill>
                  <a:srgbClr val="17171B"/>
                </a:solidFill>
                <a:latin typeface="Cytiva Aktiv"/>
                <a:cs typeface="Cytiva Aktiv"/>
              </a:rPr>
              <a:t> </a:t>
            </a:r>
            <a:r>
              <a:rPr sz="1600" dirty="0">
                <a:solidFill>
                  <a:srgbClr val="17171B"/>
                </a:solidFill>
                <a:latin typeface="Cytiva Aktiv"/>
                <a:cs typeface="Cytiva Aktiv"/>
              </a:rPr>
              <a:t>a</a:t>
            </a:r>
            <a:r>
              <a:rPr sz="1600" spc="-20" dirty="0">
                <a:solidFill>
                  <a:srgbClr val="17171B"/>
                </a:solidFill>
                <a:latin typeface="Cytiva Aktiv"/>
                <a:cs typeface="Cytiva Aktiv"/>
              </a:rPr>
              <a:t> </a:t>
            </a:r>
            <a:r>
              <a:rPr sz="1600" dirty="0">
                <a:solidFill>
                  <a:srgbClr val="17171B"/>
                </a:solidFill>
                <a:latin typeface="Cytiva Aktiv"/>
                <a:cs typeface="Cytiva Aktiv"/>
              </a:rPr>
              <a:t>product</a:t>
            </a:r>
            <a:r>
              <a:rPr sz="1600" spc="-30" dirty="0">
                <a:solidFill>
                  <a:srgbClr val="17171B"/>
                </a:solidFill>
                <a:latin typeface="Cytiva Aktiv"/>
                <a:cs typeface="Cytiva Aktiv"/>
              </a:rPr>
              <a:t> </a:t>
            </a:r>
            <a:r>
              <a:rPr sz="1600" dirty="0">
                <a:solidFill>
                  <a:srgbClr val="17171B"/>
                </a:solidFill>
                <a:latin typeface="Cytiva Aktiv"/>
                <a:cs typeface="Cytiva Aktiv"/>
              </a:rPr>
              <a:t>code</a:t>
            </a:r>
            <a:r>
              <a:rPr sz="1600" spc="-25" dirty="0">
                <a:solidFill>
                  <a:srgbClr val="17171B"/>
                </a:solidFill>
                <a:latin typeface="Cytiva Aktiv"/>
                <a:cs typeface="Cytiva Aktiv"/>
              </a:rPr>
              <a:t> </a:t>
            </a:r>
            <a:br>
              <a:rPr lang="en-GB" sz="1600" spc="-25" dirty="0">
                <a:solidFill>
                  <a:srgbClr val="17171B"/>
                </a:solidFill>
                <a:latin typeface="Cytiva Aktiv"/>
                <a:cs typeface="Cytiva Aktiv"/>
              </a:rPr>
            </a:br>
            <a:r>
              <a:rPr sz="1600" spc="-10" dirty="0">
                <a:solidFill>
                  <a:srgbClr val="17171B"/>
                </a:solidFill>
                <a:latin typeface="Cytiva Aktiv"/>
                <a:cs typeface="Cytiva Aktiv"/>
              </a:rPr>
              <a:t>(e.g., 888-0070-</a:t>
            </a:r>
            <a:r>
              <a:rPr sz="1600" dirty="0">
                <a:solidFill>
                  <a:srgbClr val="17171B"/>
                </a:solidFill>
                <a:latin typeface="Cytiva Aktiv"/>
                <a:cs typeface="Cytiva Aktiv"/>
              </a:rPr>
              <a:t>C)</a:t>
            </a:r>
            <a:r>
              <a:rPr sz="1600" spc="-15" dirty="0">
                <a:solidFill>
                  <a:srgbClr val="17171B"/>
                </a:solidFill>
                <a:latin typeface="Cytiva Aktiv"/>
                <a:cs typeface="Cytiva Aktiv"/>
              </a:rPr>
              <a:t> </a:t>
            </a:r>
            <a:r>
              <a:rPr sz="1600" dirty="0">
                <a:solidFill>
                  <a:srgbClr val="17171B"/>
                </a:solidFill>
                <a:latin typeface="Cytiva Aktiv"/>
                <a:cs typeface="Cytiva Aktiv"/>
              </a:rPr>
              <a:t>to generate</a:t>
            </a:r>
            <a:r>
              <a:rPr sz="1600" spc="-25" dirty="0">
                <a:solidFill>
                  <a:srgbClr val="17171B"/>
                </a:solidFill>
                <a:latin typeface="Cytiva Aktiv"/>
                <a:cs typeface="Cytiva Aktiv"/>
              </a:rPr>
              <a:t> </a:t>
            </a:r>
            <a:br>
              <a:rPr lang="en-GB" sz="1600" spc="-25" dirty="0">
                <a:solidFill>
                  <a:srgbClr val="17171B"/>
                </a:solidFill>
                <a:latin typeface="Cytiva Aktiv"/>
                <a:cs typeface="Cytiva Aktiv"/>
              </a:rPr>
            </a:br>
            <a:r>
              <a:rPr sz="1600" dirty="0">
                <a:solidFill>
                  <a:srgbClr val="17171B"/>
                </a:solidFill>
                <a:latin typeface="Cytiva Aktiv"/>
                <a:cs typeface="Cytiva Aktiv"/>
              </a:rPr>
              <a:t>a</a:t>
            </a:r>
            <a:r>
              <a:rPr sz="1600" spc="15" dirty="0">
                <a:solidFill>
                  <a:srgbClr val="17171B"/>
                </a:solidFill>
                <a:latin typeface="Cytiva Aktiv"/>
                <a:cs typeface="Cytiva Aktiv"/>
              </a:rPr>
              <a:t> </a:t>
            </a:r>
            <a:r>
              <a:rPr sz="1600" dirty="0">
                <a:solidFill>
                  <a:srgbClr val="17171B"/>
                </a:solidFill>
                <a:latin typeface="Cytiva Aktiv"/>
                <a:cs typeface="Cytiva Aktiv"/>
              </a:rPr>
              <a:t>list</a:t>
            </a:r>
            <a:r>
              <a:rPr sz="1600" spc="-5" dirty="0">
                <a:solidFill>
                  <a:srgbClr val="17171B"/>
                </a:solidFill>
                <a:latin typeface="Cytiva Aktiv"/>
                <a:cs typeface="Cytiva Aktiv"/>
              </a:rPr>
              <a:t> </a:t>
            </a:r>
            <a:r>
              <a:rPr sz="1600" spc="-25" dirty="0">
                <a:solidFill>
                  <a:srgbClr val="17171B"/>
                </a:solidFill>
                <a:latin typeface="Cytiva Aktiv"/>
                <a:cs typeface="Cytiva Aktiv"/>
              </a:rPr>
              <a:t>of </a:t>
            </a:r>
            <a:r>
              <a:rPr sz="1600" dirty="0">
                <a:solidFill>
                  <a:srgbClr val="17171B"/>
                </a:solidFill>
                <a:latin typeface="Cytiva Aktiv"/>
                <a:cs typeface="Cytiva Aktiv"/>
              </a:rPr>
              <a:t>search</a:t>
            </a:r>
            <a:r>
              <a:rPr sz="1600" spc="-20" dirty="0">
                <a:solidFill>
                  <a:srgbClr val="17171B"/>
                </a:solidFill>
                <a:latin typeface="Cytiva Aktiv"/>
                <a:cs typeface="Cytiva Aktiv"/>
              </a:rPr>
              <a:t> </a:t>
            </a:r>
            <a:r>
              <a:rPr sz="1600" spc="-10" dirty="0">
                <a:solidFill>
                  <a:srgbClr val="17171B"/>
                </a:solidFill>
                <a:latin typeface="Cytiva Aktiv"/>
                <a:cs typeface="Cytiva Aktiv"/>
              </a:rPr>
              <a:t>results.</a:t>
            </a:r>
            <a:endParaRPr sz="1600" dirty="0">
              <a:latin typeface="Cytiva Aktiv"/>
              <a:cs typeface="Cytiva Aktiv"/>
            </a:endParaRPr>
          </a:p>
          <a:p>
            <a:pPr marL="298450" marR="78740" indent="-285750">
              <a:lnSpc>
                <a:spcPct val="100000"/>
              </a:lnSpc>
              <a:spcBef>
                <a:spcPts val="1200"/>
              </a:spcBef>
              <a:buFont typeface="Arial" panose="020B0604020202020204" pitchFamily="34" charset="0"/>
              <a:buChar char="•"/>
            </a:pPr>
            <a:r>
              <a:rPr lang="en-US" sz="1600" spc="-10" dirty="0">
                <a:solidFill>
                  <a:srgbClr val="17171B"/>
                </a:solidFill>
                <a:latin typeface="Cytiva Aktiv"/>
                <a:cs typeface="Cytiva Aktiv"/>
              </a:rPr>
              <a:t>For custom products, ensure this box is checked.  </a:t>
            </a:r>
            <a:br>
              <a:rPr lang="en-US" sz="1600" spc="-10" dirty="0">
                <a:solidFill>
                  <a:srgbClr val="17171B"/>
                </a:solidFill>
                <a:latin typeface="Cytiva Aktiv"/>
                <a:cs typeface="Cytiva Aktiv"/>
              </a:rPr>
            </a:br>
            <a:r>
              <a:rPr lang="en-US" sz="1600" spc="-10" dirty="0">
                <a:solidFill>
                  <a:srgbClr val="17171B"/>
                </a:solidFill>
                <a:latin typeface="Cytiva Aktiv"/>
                <a:cs typeface="Cytiva Aktiv"/>
              </a:rPr>
              <a:t>For custom </a:t>
            </a:r>
            <a:r>
              <a:rPr lang="en-US" sz="1600" spc="-10" dirty="0" err="1">
                <a:solidFill>
                  <a:srgbClr val="17171B"/>
                </a:solidFill>
                <a:latin typeface="Cytiva Aktiv"/>
                <a:cs typeface="Cytiva Aktiv"/>
              </a:rPr>
              <a:t>Hyclone</a:t>
            </a:r>
            <a:r>
              <a:rPr lang="en-US" sz="1600" spc="-10" dirty="0">
                <a:solidFill>
                  <a:srgbClr val="17171B"/>
                </a:solidFill>
                <a:latin typeface="Cytiva Aktiv"/>
                <a:cs typeface="Cytiva Aktiv"/>
              </a:rPr>
              <a:t> products – </a:t>
            </a:r>
            <a:br>
              <a:rPr lang="en-US" sz="1600" spc="-10" dirty="0">
                <a:solidFill>
                  <a:srgbClr val="17171B"/>
                </a:solidFill>
                <a:latin typeface="Cytiva Aktiv"/>
                <a:cs typeface="Cytiva Aktiv"/>
              </a:rPr>
            </a:br>
            <a:r>
              <a:rPr lang="en-US" sz="1600" spc="-10" dirty="0">
                <a:solidFill>
                  <a:srgbClr val="17171B"/>
                </a:solidFill>
                <a:latin typeface="Cytiva Aktiv"/>
                <a:cs typeface="Cytiva Aktiv"/>
              </a:rPr>
              <a:t>please email:</a:t>
            </a:r>
            <a:br>
              <a:rPr lang="en-US" sz="1600" spc="-10" dirty="0">
                <a:solidFill>
                  <a:srgbClr val="17171B"/>
                </a:solidFill>
                <a:latin typeface="Cytiva Aktiv"/>
                <a:cs typeface="Cytiva Aktiv"/>
              </a:rPr>
            </a:br>
            <a:r>
              <a:rPr lang="en-US" sz="1600" spc="-10" dirty="0">
                <a:solidFill>
                  <a:srgbClr val="17171B"/>
                </a:solidFill>
                <a:latin typeface="Cytiva Aktiv"/>
                <a:cs typeface="Cytiva Aktiv"/>
                <a:hlinkClick r:id="rId4"/>
              </a:rPr>
              <a:t>changenotice@cytiva.com</a:t>
            </a:r>
            <a:endParaRPr lang="en-US" sz="1600" spc="-10" dirty="0">
              <a:solidFill>
                <a:srgbClr val="17171B"/>
              </a:solidFill>
              <a:latin typeface="Cytiva Aktiv"/>
              <a:cs typeface="Cytiva Aktiv"/>
            </a:endParaRPr>
          </a:p>
          <a:p>
            <a:pPr marL="298450" marR="78740" indent="-285750">
              <a:lnSpc>
                <a:spcPct val="100000"/>
              </a:lnSpc>
              <a:spcBef>
                <a:spcPts val="1200"/>
              </a:spcBef>
              <a:buFont typeface="Arial" panose="020B0604020202020204" pitchFamily="34" charset="0"/>
              <a:buChar char="•"/>
            </a:pPr>
            <a:r>
              <a:rPr lang="en-US" sz="1600" spc="-10" dirty="0">
                <a:solidFill>
                  <a:srgbClr val="17171B"/>
                </a:solidFill>
                <a:latin typeface="Cytiva Aktiv"/>
                <a:cs typeface="Cytiva Aktiv"/>
              </a:rPr>
              <a:t>For equipment and software, search by category here.</a:t>
            </a:r>
          </a:p>
          <a:p>
            <a:pPr marL="298450" marR="78740" indent="-285750">
              <a:spcBef>
                <a:spcPts val="1200"/>
              </a:spcBef>
              <a:buFont typeface="Arial" panose="020B0604020202020204" pitchFamily="34" charset="0"/>
              <a:buChar char="•"/>
            </a:pPr>
            <a:r>
              <a:rPr lang="en-US" sz="1600" dirty="0">
                <a:solidFill>
                  <a:srgbClr val="17171B"/>
                </a:solidFill>
                <a:latin typeface="Cytiva Aktiv"/>
                <a:cs typeface="Cytiva Aktiv"/>
              </a:rPr>
              <a:t>Click</a:t>
            </a:r>
            <a:r>
              <a:rPr lang="en-US" sz="1600" spc="-45" dirty="0">
                <a:solidFill>
                  <a:srgbClr val="17171B"/>
                </a:solidFill>
                <a:latin typeface="Cytiva Aktiv"/>
                <a:cs typeface="Cytiva Aktiv"/>
              </a:rPr>
              <a:t> ‘</a:t>
            </a:r>
            <a:r>
              <a:rPr lang="en-US" sz="1600" dirty="0">
                <a:solidFill>
                  <a:srgbClr val="17171B"/>
                </a:solidFill>
                <a:latin typeface="Cytiva Aktiv"/>
                <a:cs typeface="Cytiva Aktiv"/>
              </a:rPr>
              <a:t>Subscribe’</a:t>
            </a:r>
            <a:r>
              <a:rPr lang="en-US" sz="1600" i="1" spc="-30" dirty="0">
                <a:solidFill>
                  <a:srgbClr val="17171B"/>
                </a:solidFill>
                <a:latin typeface="Cytiva Aktiv"/>
                <a:cs typeface="Cytiva Aktiv"/>
              </a:rPr>
              <a:t> </a:t>
            </a:r>
            <a:r>
              <a:rPr lang="en-US" sz="1600" dirty="0">
                <a:solidFill>
                  <a:srgbClr val="17171B"/>
                </a:solidFill>
                <a:latin typeface="Cytiva Aktiv"/>
                <a:cs typeface="Cytiva Aktiv"/>
              </a:rPr>
              <a:t>to</a:t>
            </a:r>
            <a:r>
              <a:rPr lang="en-US" sz="1600" spc="-40" dirty="0">
                <a:solidFill>
                  <a:srgbClr val="17171B"/>
                </a:solidFill>
                <a:latin typeface="Cytiva Aktiv"/>
                <a:cs typeface="Cytiva Aktiv"/>
              </a:rPr>
              <a:t> </a:t>
            </a:r>
            <a:r>
              <a:rPr lang="en-US" sz="1600" dirty="0">
                <a:solidFill>
                  <a:srgbClr val="17171B"/>
                </a:solidFill>
                <a:latin typeface="Cytiva Aktiv"/>
                <a:cs typeface="Cytiva Aktiv"/>
              </a:rPr>
              <a:t>subscribe</a:t>
            </a:r>
            <a:r>
              <a:rPr lang="en-US" sz="1600" spc="-40" dirty="0">
                <a:solidFill>
                  <a:srgbClr val="17171B"/>
                </a:solidFill>
                <a:latin typeface="Cytiva Aktiv"/>
                <a:cs typeface="Cytiva Aktiv"/>
              </a:rPr>
              <a:t> </a:t>
            </a:r>
            <a:r>
              <a:rPr lang="en-US" sz="1600" spc="-25" dirty="0">
                <a:solidFill>
                  <a:srgbClr val="17171B"/>
                </a:solidFill>
                <a:latin typeface="Cytiva Aktiv"/>
                <a:cs typeface="Cytiva Aktiv"/>
              </a:rPr>
              <a:t>to </a:t>
            </a:r>
            <a:r>
              <a:rPr lang="en-US" sz="1600" dirty="0">
                <a:solidFill>
                  <a:srgbClr val="17171B"/>
                </a:solidFill>
                <a:latin typeface="Cytiva Aktiv"/>
                <a:cs typeface="Cytiva Aktiv"/>
              </a:rPr>
              <a:t>a</a:t>
            </a:r>
            <a:r>
              <a:rPr lang="en-US" sz="1600" spc="-5" dirty="0">
                <a:solidFill>
                  <a:srgbClr val="17171B"/>
                </a:solidFill>
                <a:latin typeface="Cytiva Aktiv"/>
                <a:cs typeface="Cytiva Aktiv"/>
              </a:rPr>
              <a:t> </a:t>
            </a:r>
            <a:r>
              <a:rPr lang="en-US" sz="1600" dirty="0">
                <a:solidFill>
                  <a:srgbClr val="17171B"/>
                </a:solidFill>
                <a:latin typeface="Cytiva Aktiv"/>
                <a:cs typeface="Cytiva Aktiv"/>
              </a:rPr>
              <a:t>product</a:t>
            </a:r>
            <a:r>
              <a:rPr lang="en-US" sz="1600" spc="-20" dirty="0">
                <a:solidFill>
                  <a:srgbClr val="17171B"/>
                </a:solidFill>
                <a:latin typeface="Cytiva Aktiv"/>
                <a:cs typeface="Cytiva Aktiv"/>
              </a:rPr>
              <a:t> </a:t>
            </a:r>
            <a:r>
              <a:rPr lang="en-US" sz="1600" dirty="0">
                <a:solidFill>
                  <a:srgbClr val="17171B"/>
                </a:solidFill>
                <a:latin typeface="Cytiva Aktiv"/>
                <a:cs typeface="Cytiva Aktiv"/>
              </a:rPr>
              <a:t>in</a:t>
            </a:r>
            <a:r>
              <a:rPr lang="en-US" sz="1600" spc="-15" dirty="0">
                <a:solidFill>
                  <a:srgbClr val="17171B"/>
                </a:solidFill>
                <a:latin typeface="Cytiva Aktiv"/>
                <a:cs typeface="Cytiva Aktiv"/>
              </a:rPr>
              <a:t> </a:t>
            </a:r>
            <a:r>
              <a:rPr lang="en-US" sz="1600" dirty="0">
                <a:solidFill>
                  <a:srgbClr val="17171B"/>
                </a:solidFill>
                <a:latin typeface="Cytiva Aktiv"/>
                <a:cs typeface="Cytiva Aktiv"/>
              </a:rPr>
              <a:t>the</a:t>
            </a:r>
            <a:r>
              <a:rPr lang="en-US" sz="1600" spc="-20" dirty="0">
                <a:solidFill>
                  <a:srgbClr val="17171B"/>
                </a:solidFill>
                <a:latin typeface="Cytiva Aktiv"/>
                <a:cs typeface="Cytiva Aktiv"/>
              </a:rPr>
              <a:t> </a:t>
            </a:r>
            <a:r>
              <a:rPr lang="en-US" sz="1600" dirty="0">
                <a:solidFill>
                  <a:srgbClr val="17171B"/>
                </a:solidFill>
                <a:latin typeface="Cytiva Aktiv"/>
                <a:cs typeface="Cytiva Aktiv"/>
              </a:rPr>
              <a:t>search</a:t>
            </a:r>
            <a:r>
              <a:rPr lang="en-US" sz="1600" spc="-30" dirty="0">
                <a:solidFill>
                  <a:srgbClr val="17171B"/>
                </a:solidFill>
                <a:latin typeface="Cytiva Aktiv"/>
                <a:cs typeface="Cytiva Aktiv"/>
              </a:rPr>
              <a:t> </a:t>
            </a:r>
            <a:r>
              <a:rPr lang="en-US" sz="1600" spc="-10" dirty="0">
                <a:solidFill>
                  <a:srgbClr val="17171B"/>
                </a:solidFill>
                <a:latin typeface="Cytiva Aktiv"/>
                <a:cs typeface="Cytiva Aktiv"/>
              </a:rPr>
              <a:t>results.</a:t>
            </a:r>
          </a:p>
          <a:p>
            <a:pPr marL="298450" marR="78740" indent="-285750">
              <a:lnSpc>
                <a:spcPct val="100000"/>
              </a:lnSpc>
              <a:spcBef>
                <a:spcPts val="1200"/>
              </a:spcBef>
              <a:buFont typeface="Arial" panose="020B0604020202020204" pitchFamily="34" charset="0"/>
              <a:buChar char="•"/>
            </a:pPr>
            <a:endParaRPr sz="1600" dirty="0">
              <a:latin typeface="Cytiva Aktiv"/>
              <a:cs typeface="Cytiva Aktiv"/>
            </a:endParaRPr>
          </a:p>
        </p:txBody>
      </p:sp>
      <p:pic>
        <p:nvPicPr>
          <p:cNvPr id="4" name="object 4"/>
          <p:cNvPicPr/>
          <p:nvPr/>
        </p:nvPicPr>
        <p:blipFill>
          <a:blip r:embed="rId5" cstate="print"/>
          <a:stretch>
            <a:fillRect/>
          </a:stretch>
        </p:blipFill>
        <p:spPr>
          <a:xfrm>
            <a:off x="4537115" y="1835082"/>
            <a:ext cx="5244560" cy="3398655"/>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5D61DDB3-DA18-EEFB-41F2-FD97AB574BA8}"/>
              </a:ext>
            </a:extLst>
          </p:cNvPr>
          <p:cNvCxnSpPr>
            <a:cxnSpLocks/>
          </p:cNvCxnSpPr>
          <p:nvPr/>
        </p:nvCxnSpPr>
        <p:spPr>
          <a:xfrm>
            <a:off x="3219450" y="4148406"/>
            <a:ext cx="1709902" cy="90161"/>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1" name="Straight Arrow Connector 10">
            <a:extLst>
              <a:ext uri="{FF2B5EF4-FFF2-40B4-BE49-F238E27FC236}">
                <a16:creationId xmlns:a16="http://schemas.microsoft.com/office/drawing/2014/main" id="{602476C2-5F43-CF6C-D9D9-D4FA0F4A8563}"/>
              </a:ext>
            </a:extLst>
          </p:cNvPr>
          <p:cNvCxnSpPr>
            <a:cxnSpLocks/>
          </p:cNvCxnSpPr>
          <p:nvPr/>
        </p:nvCxnSpPr>
        <p:spPr>
          <a:xfrm>
            <a:off x="3028950" y="1914525"/>
            <a:ext cx="2016016" cy="1215559"/>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5" name="Straight Arrow Connector 14">
            <a:extLst>
              <a:ext uri="{FF2B5EF4-FFF2-40B4-BE49-F238E27FC236}">
                <a16:creationId xmlns:a16="http://schemas.microsoft.com/office/drawing/2014/main" id="{7D34CA62-F83F-8C20-8F10-33F43245934C}"/>
              </a:ext>
            </a:extLst>
          </p:cNvPr>
          <p:cNvCxnSpPr>
            <a:cxnSpLocks/>
          </p:cNvCxnSpPr>
          <p:nvPr/>
        </p:nvCxnSpPr>
        <p:spPr>
          <a:xfrm>
            <a:off x="3581400" y="2809875"/>
            <a:ext cx="1158766" cy="619125"/>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9" name="Straight Arrow Connector 8">
            <a:extLst>
              <a:ext uri="{FF2B5EF4-FFF2-40B4-BE49-F238E27FC236}">
                <a16:creationId xmlns:a16="http://schemas.microsoft.com/office/drawing/2014/main" id="{42A58587-8937-6E1D-74BB-9D5C291365E6}"/>
              </a:ext>
            </a:extLst>
          </p:cNvPr>
          <p:cNvCxnSpPr>
            <a:cxnSpLocks/>
          </p:cNvCxnSpPr>
          <p:nvPr/>
        </p:nvCxnSpPr>
        <p:spPr>
          <a:xfrm>
            <a:off x="3305832" y="4973385"/>
            <a:ext cx="5704818" cy="93915"/>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12" name="TextBox 11">
            <a:extLst>
              <a:ext uri="{FF2B5EF4-FFF2-40B4-BE49-F238E27FC236}">
                <a16:creationId xmlns:a16="http://schemas.microsoft.com/office/drawing/2014/main" id="{BFBF62FE-508D-C883-C0E2-EA67EA860ED5}"/>
              </a:ext>
            </a:extLst>
          </p:cNvPr>
          <p:cNvSpPr txBox="1"/>
          <p:nvPr/>
        </p:nvSpPr>
        <p:spPr>
          <a:xfrm>
            <a:off x="470794" y="5645637"/>
            <a:ext cx="7653172" cy="523220"/>
          </a:xfrm>
          <a:prstGeom prst="rect">
            <a:avLst/>
          </a:prstGeom>
          <a:noFill/>
        </p:spPr>
        <p:txBody>
          <a:bodyPr wrap="square">
            <a:spAutoFit/>
          </a:bodyPr>
          <a:lstStyle/>
          <a:p>
            <a:r>
              <a:rPr lang="en-US" sz="1400" i="1" dirty="0"/>
              <a:t>Note: Customers should subscribe to both equipment and consumables separately.  </a:t>
            </a:r>
            <a:br>
              <a:rPr lang="en-US" sz="1400" i="1" dirty="0"/>
            </a:br>
            <a:r>
              <a:rPr lang="en-US" sz="1400" i="1" dirty="0"/>
              <a:t>For </a:t>
            </a:r>
            <a:r>
              <a:rPr lang="en-US" sz="1400" i="1" dirty="0" err="1"/>
              <a:t>ReadyToProcess</a:t>
            </a:r>
            <a:r>
              <a:rPr lang="en-US" sz="1400" i="1" dirty="0"/>
              <a:t>™ columns packed with resins, both column and resin require subscriptions.</a:t>
            </a:r>
          </a:p>
        </p:txBody>
      </p:sp>
    </p:spTree>
  </p:cSld>
  <p:clrMapOvr>
    <a:masterClrMapping/>
  </p:clrMapOvr>
  <p:transition spd="med">
    <p:fade/>
  </p:transition>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099" y="487631"/>
            <a:ext cx="11091672" cy="432041"/>
          </a:xfrm>
        </p:spPr>
        <p:txBody>
          <a:bodyPr vert="horz" wrap="square" lIns="0" tIns="13335" rIns="0" bIns="0" rtlCol="0">
            <a:spAutoFit/>
          </a:bodyPr>
          <a:lstStyle/>
          <a:p>
            <a:r>
              <a:rPr lang="en-GB"/>
              <a:t>Subscribe to confidential regulatory support documentation</a:t>
            </a:r>
            <a:endParaRPr lang="en-GB" dirty="0"/>
          </a:p>
        </p:txBody>
      </p:sp>
      <p:sp>
        <p:nvSpPr>
          <p:cNvPr id="3" name="object 3"/>
          <p:cNvSpPr txBox="1"/>
          <p:nvPr/>
        </p:nvSpPr>
        <p:spPr>
          <a:xfrm>
            <a:off x="554229" y="1698168"/>
            <a:ext cx="3919800" cy="4585871"/>
          </a:xfrm>
          <a:prstGeom prst="rect">
            <a:avLst/>
          </a:prstGeom>
        </p:spPr>
        <p:txBody>
          <a:bodyPr vert="horz" wrap="square" lIns="0" tIns="60960" rIns="0" bIns="0" rtlCol="0">
            <a:spAutoFit/>
          </a:bodyPr>
          <a:lstStyle/>
          <a:p>
            <a:r>
              <a:rPr lang="en-US" sz="1600" dirty="0"/>
              <a:t>When you subscribe </a:t>
            </a:r>
            <a:r>
              <a:rPr lang="en-GB" sz="1600" dirty="0"/>
              <a:t>to confidential regulatory support documentation </a:t>
            </a:r>
            <a:r>
              <a:rPr lang="en-US" sz="1600" dirty="0"/>
              <a:t>for the first time, our support team will review and approve your request—usually within two business days. While your request is under review, you'll see an online notification and receive an email once it's approved.</a:t>
            </a:r>
            <a:br>
              <a:rPr lang="en-US" sz="1600" dirty="0"/>
            </a:br>
            <a:endParaRPr lang="en-US" sz="1600" dirty="0"/>
          </a:p>
          <a:p>
            <a:r>
              <a:rPr lang="en-GB" sz="1600" dirty="0"/>
              <a:t>After first approval, you can access most regulatory support documents immediately after adding them</a:t>
            </a:r>
            <a:r>
              <a:rPr lang="en-US" sz="1400" dirty="0"/>
              <a:t>.</a:t>
            </a:r>
            <a:br>
              <a:rPr lang="en-US" sz="1600" dirty="0"/>
            </a:br>
            <a:endParaRPr lang="en-US" sz="1600" dirty="0"/>
          </a:p>
          <a:p>
            <a:r>
              <a:rPr lang="en-US" sz="1600" b="1" dirty="0"/>
              <a:t>Note:</a:t>
            </a:r>
            <a:r>
              <a:rPr lang="en-US" sz="1600" dirty="0"/>
              <a:t> Some subscriptions require an extra approval step due to the sensitivity of the information. If this applies to your request, you'll be notified online. Our support team will handle the additional review, and you'll receive a confirmation email once it's complete.</a:t>
            </a:r>
          </a:p>
        </p:txBody>
      </p:sp>
      <p:pic>
        <p:nvPicPr>
          <p:cNvPr id="4" name="object 4"/>
          <p:cNvPicPr/>
          <p:nvPr/>
        </p:nvPicPr>
        <p:blipFill>
          <a:blip r:embed="rId3" cstate="print"/>
          <a:stretch>
            <a:fillRect/>
          </a:stretch>
        </p:blipFill>
        <p:spPr>
          <a:xfrm>
            <a:off x="4604657" y="1828800"/>
            <a:ext cx="7033114" cy="3724275"/>
          </a:xfrm>
          <a:prstGeom prst="rect">
            <a:avLst/>
          </a:prstGeom>
        </p:spPr>
      </p:pic>
    </p:spTree>
  </p:cSld>
  <p:clrMapOvr>
    <a:masterClrMapping/>
  </p:clrMapOvr>
  <p:transition spd="med">
    <p:fade/>
  </p:transition>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099" y="549275"/>
            <a:ext cx="11091672" cy="1009041"/>
          </a:xfrm>
        </p:spPr>
        <p:txBody>
          <a:bodyPr vert="horz" wrap="square" lIns="0" tIns="13335" rIns="0" bIns="0" rtlCol="0">
            <a:spAutoFit/>
          </a:bodyPr>
          <a:lstStyle/>
          <a:p>
            <a:r>
              <a:rPr lang="en-US" dirty="0"/>
              <a:t>View your active subscriptions</a:t>
            </a:r>
          </a:p>
        </p:txBody>
      </p:sp>
      <p:sp>
        <p:nvSpPr>
          <p:cNvPr id="3" name="object 3"/>
          <p:cNvSpPr txBox="1"/>
          <p:nvPr/>
        </p:nvSpPr>
        <p:spPr>
          <a:xfrm>
            <a:off x="546100" y="1828800"/>
            <a:ext cx="3347085" cy="1706236"/>
          </a:xfrm>
          <a:prstGeom prst="rect">
            <a:avLst/>
          </a:prstGeom>
        </p:spPr>
        <p:txBody>
          <a:bodyPr vert="horz" wrap="square" lIns="0" tIns="13335" rIns="0" bIns="0" rtlCol="0">
            <a:spAutoFit/>
          </a:bodyPr>
          <a:lstStyle/>
          <a:p>
            <a:pPr marL="12700" marR="5080">
              <a:lnSpc>
                <a:spcPct val="100000"/>
              </a:lnSpc>
              <a:spcBef>
                <a:spcPts val="105"/>
              </a:spcBef>
            </a:pPr>
            <a:r>
              <a:rPr sz="2000" dirty="0">
                <a:solidFill>
                  <a:srgbClr val="17171B"/>
                </a:solidFill>
                <a:latin typeface="Cytiva Aktiv"/>
                <a:cs typeface="Cytiva Aktiv"/>
              </a:rPr>
              <a:t>Go</a:t>
            </a:r>
            <a:r>
              <a:rPr sz="2000" spc="-25" dirty="0">
                <a:solidFill>
                  <a:srgbClr val="17171B"/>
                </a:solidFill>
                <a:latin typeface="Cytiva Aktiv"/>
                <a:cs typeface="Cytiva Aktiv"/>
              </a:rPr>
              <a:t> </a:t>
            </a:r>
            <a:r>
              <a:rPr sz="2000" dirty="0">
                <a:solidFill>
                  <a:srgbClr val="17171B"/>
                </a:solidFill>
                <a:latin typeface="Cytiva Aktiv"/>
                <a:cs typeface="Cytiva Aktiv"/>
              </a:rPr>
              <a:t>to</a:t>
            </a:r>
            <a:r>
              <a:rPr sz="2000" spc="-25" dirty="0">
                <a:solidFill>
                  <a:srgbClr val="17171B"/>
                </a:solidFill>
                <a:latin typeface="Cytiva Aktiv"/>
                <a:cs typeface="Cytiva Aktiv"/>
              </a:rPr>
              <a:t> </a:t>
            </a:r>
            <a:r>
              <a:rPr lang="en-GB" sz="2000" spc="-25" dirty="0">
                <a:solidFill>
                  <a:srgbClr val="17171B"/>
                </a:solidFill>
                <a:latin typeface="Cytiva Aktiv"/>
                <a:cs typeface="Cytiva Aktiv"/>
              </a:rPr>
              <a:t>'</a:t>
            </a:r>
            <a:r>
              <a:rPr sz="2000" dirty="0">
                <a:solidFill>
                  <a:srgbClr val="17171B"/>
                </a:solidFill>
                <a:latin typeface="Cytiva Aktiv"/>
                <a:cs typeface="Cytiva Aktiv"/>
              </a:rPr>
              <a:t>My</a:t>
            </a:r>
            <a:r>
              <a:rPr sz="2000" spc="-25" dirty="0">
                <a:solidFill>
                  <a:srgbClr val="17171B"/>
                </a:solidFill>
                <a:latin typeface="Cytiva Aktiv"/>
                <a:cs typeface="Cytiva Aktiv"/>
              </a:rPr>
              <a:t> </a:t>
            </a:r>
            <a:r>
              <a:rPr lang="en-GB" sz="2000" dirty="0">
                <a:solidFill>
                  <a:srgbClr val="17171B"/>
                </a:solidFill>
                <a:latin typeface="Cytiva Aktiv"/>
                <a:cs typeface="Cytiva Aktiv"/>
              </a:rPr>
              <a:t>s</a:t>
            </a:r>
            <a:r>
              <a:rPr sz="2000" dirty="0" err="1">
                <a:solidFill>
                  <a:srgbClr val="17171B"/>
                </a:solidFill>
                <a:latin typeface="Cytiva Aktiv"/>
                <a:cs typeface="Cytiva Aktiv"/>
              </a:rPr>
              <a:t>ubscriptions</a:t>
            </a:r>
            <a:r>
              <a:rPr lang="en-GB" sz="2000" dirty="0">
                <a:solidFill>
                  <a:srgbClr val="17171B"/>
                </a:solidFill>
                <a:latin typeface="Cytiva Aktiv"/>
                <a:cs typeface="Cytiva Aktiv"/>
              </a:rPr>
              <a:t>'</a:t>
            </a:r>
            <a:r>
              <a:rPr sz="2000" b="1" spc="-50" dirty="0">
                <a:solidFill>
                  <a:srgbClr val="17171B"/>
                </a:solidFill>
                <a:latin typeface="Cytiva Aktiv"/>
                <a:cs typeface="Cytiva Aktiv"/>
              </a:rPr>
              <a:t> </a:t>
            </a:r>
            <a:r>
              <a:rPr sz="2000" spc="-25" dirty="0">
                <a:solidFill>
                  <a:srgbClr val="17171B"/>
                </a:solidFill>
                <a:latin typeface="Cytiva Aktiv"/>
                <a:cs typeface="Cytiva Aktiv"/>
              </a:rPr>
              <a:t>and </a:t>
            </a:r>
            <a:r>
              <a:rPr sz="2000" dirty="0">
                <a:solidFill>
                  <a:srgbClr val="17171B"/>
                </a:solidFill>
                <a:latin typeface="Cytiva Aktiv"/>
                <a:cs typeface="Cytiva Aktiv"/>
              </a:rPr>
              <a:t>select</a:t>
            </a:r>
            <a:r>
              <a:rPr sz="2000" spc="-45" dirty="0">
                <a:solidFill>
                  <a:srgbClr val="17171B"/>
                </a:solidFill>
                <a:latin typeface="Cytiva Aktiv"/>
                <a:cs typeface="Cytiva Aktiv"/>
              </a:rPr>
              <a:t> </a:t>
            </a:r>
            <a:r>
              <a:rPr sz="2000" dirty="0">
                <a:solidFill>
                  <a:srgbClr val="17171B"/>
                </a:solidFill>
                <a:latin typeface="Cytiva Aktiv"/>
                <a:cs typeface="Cytiva Aktiv"/>
              </a:rPr>
              <a:t>the</a:t>
            </a:r>
            <a:r>
              <a:rPr sz="2000" spc="-40" dirty="0">
                <a:solidFill>
                  <a:srgbClr val="17171B"/>
                </a:solidFill>
                <a:latin typeface="Cytiva Aktiv"/>
                <a:cs typeface="Cytiva Aktiv"/>
              </a:rPr>
              <a:t> </a:t>
            </a:r>
            <a:r>
              <a:rPr lang="en-GB" sz="2000" spc="-40" dirty="0">
                <a:solidFill>
                  <a:srgbClr val="17171B"/>
                </a:solidFill>
                <a:latin typeface="Cytiva Aktiv"/>
                <a:cs typeface="Cytiva Aktiv"/>
              </a:rPr>
              <a:t>type of </a:t>
            </a:r>
            <a:r>
              <a:rPr sz="2000" dirty="0">
                <a:solidFill>
                  <a:srgbClr val="17171B"/>
                </a:solidFill>
                <a:latin typeface="Cytiva Aktiv"/>
                <a:cs typeface="Cytiva Aktiv"/>
              </a:rPr>
              <a:t>document</a:t>
            </a:r>
            <a:r>
              <a:rPr sz="2000" spc="-40" dirty="0">
                <a:solidFill>
                  <a:srgbClr val="17171B"/>
                </a:solidFill>
                <a:latin typeface="Cytiva Aktiv"/>
                <a:cs typeface="Cytiva Aktiv"/>
              </a:rPr>
              <a:t> </a:t>
            </a:r>
            <a:br>
              <a:rPr lang="en-GB" sz="2000" spc="-40" dirty="0">
                <a:solidFill>
                  <a:srgbClr val="17171B"/>
                </a:solidFill>
                <a:latin typeface="Cytiva Aktiv"/>
                <a:cs typeface="Cytiva Aktiv"/>
              </a:rPr>
            </a:br>
            <a:r>
              <a:rPr sz="2000" dirty="0">
                <a:solidFill>
                  <a:srgbClr val="17171B"/>
                </a:solidFill>
                <a:latin typeface="Cytiva Aktiv"/>
                <a:cs typeface="Cytiva Aktiv"/>
              </a:rPr>
              <a:t>you</a:t>
            </a:r>
            <a:r>
              <a:rPr sz="2000" spc="-10" dirty="0">
                <a:solidFill>
                  <a:srgbClr val="17171B"/>
                </a:solidFill>
                <a:latin typeface="Cytiva Aktiv"/>
                <a:cs typeface="Cytiva Aktiv"/>
              </a:rPr>
              <a:t> </a:t>
            </a:r>
            <a:r>
              <a:rPr sz="2000" dirty="0">
                <a:solidFill>
                  <a:srgbClr val="17171B"/>
                </a:solidFill>
                <a:latin typeface="Cytiva Aktiv"/>
                <a:cs typeface="Cytiva Aktiv"/>
              </a:rPr>
              <a:t>want</a:t>
            </a:r>
            <a:r>
              <a:rPr sz="2000" spc="-25" dirty="0">
                <a:solidFill>
                  <a:srgbClr val="17171B"/>
                </a:solidFill>
                <a:latin typeface="Cytiva Aktiv"/>
                <a:cs typeface="Cytiva Aktiv"/>
              </a:rPr>
              <a:t> </a:t>
            </a:r>
            <a:r>
              <a:rPr sz="2000" dirty="0">
                <a:solidFill>
                  <a:srgbClr val="17171B"/>
                </a:solidFill>
                <a:latin typeface="Cytiva Aktiv"/>
                <a:cs typeface="Cytiva Aktiv"/>
              </a:rPr>
              <a:t>to</a:t>
            </a:r>
            <a:r>
              <a:rPr sz="2000" spc="-25" dirty="0">
                <a:solidFill>
                  <a:srgbClr val="17171B"/>
                </a:solidFill>
                <a:latin typeface="Cytiva Aktiv"/>
                <a:cs typeface="Cytiva Aktiv"/>
              </a:rPr>
              <a:t> </a:t>
            </a:r>
            <a:r>
              <a:rPr sz="2000" spc="-10" dirty="0">
                <a:solidFill>
                  <a:srgbClr val="17171B"/>
                </a:solidFill>
                <a:latin typeface="Cytiva Aktiv"/>
                <a:cs typeface="Cytiva Aktiv"/>
              </a:rPr>
              <a:t>view.</a:t>
            </a:r>
            <a:endParaRPr sz="2000" dirty="0">
              <a:latin typeface="Cytiva Aktiv"/>
              <a:cs typeface="Cytiva Aktiv"/>
            </a:endParaRPr>
          </a:p>
          <a:p>
            <a:pPr marL="12700" marR="196850">
              <a:lnSpc>
                <a:spcPct val="100000"/>
              </a:lnSpc>
              <a:spcBef>
                <a:spcPts val="1200"/>
              </a:spcBef>
            </a:pPr>
            <a:r>
              <a:rPr lang="en-GB" sz="2000" dirty="0">
                <a:solidFill>
                  <a:srgbClr val="17171B"/>
                </a:solidFill>
                <a:latin typeface="Cytiva Aktiv"/>
                <a:cs typeface="Cytiva Aktiv"/>
              </a:rPr>
              <a:t>Y</a:t>
            </a:r>
            <a:r>
              <a:rPr sz="2000" dirty="0" err="1">
                <a:solidFill>
                  <a:srgbClr val="17171B"/>
                </a:solidFill>
                <a:latin typeface="Cytiva Aktiv"/>
                <a:cs typeface="Cytiva Aktiv"/>
              </a:rPr>
              <a:t>ou</a:t>
            </a:r>
            <a:r>
              <a:rPr sz="2000" spc="-15" dirty="0">
                <a:solidFill>
                  <a:srgbClr val="17171B"/>
                </a:solidFill>
                <a:latin typeface="Cytiva Aktiv"/>
                <a:cs typeface="Cytiva Aktiv"/>
              </a:rPr>
              <a:t> </a:t>
            </a:r>
            <a:r>
              <a:rPr lang="en-GB" sz="2000" spc="-15" dirty="0">
                <a:solidFill>
                  <a:srgbClr val="17171B"/>
                </a:solidFill>
                <a:latin typeface="Cytiva Aktiv"/>
                <a:cs typeface="Cytiva Aktiv"/>
              </a:rPr>
              <a:t>can </a:t>
            </a:r>
            <a:r>
              <a:rPr sz="2000" spc="-20" dirty="0">
                <a:solidFill>
                  <a:srgbClr val="17171B"/>
                </a:solidFill>
                <a:latin typeface="Cytiva Aktiv"/>
                <a:cs typeface="Cytiva Aktiv"/>
              </a:rPr>
              <a:t>also </a:t>
            </a:r>
            <a:r>
              <a:rPr sz="2000" dirty="0">
                <a:solidFill>
                  <a:srgbClr val="17171B"/>
                </a:solidFill>
                <a:latin typeface="Cytiva Aktiv"/>
                <a:cs typeface="Cytiva Aktiv"/>
              </a:rPr>
              <a:t>export</a:t>
            </a:r>
            <a:r>
              <a:rPr sz="2000" spc="-30" dirty="0">
                <a:solidFill>
                  <a:srgbClr val="17171B"/>
                </a:solidFill>
                <a:latin typeface="Cytiva Aktiv"/>
                <a:cs typeface="Cytiva Aktiv"/>
              </a:rPr>
              <a:t> </a:t>
            </a:r>
            <a:r>
              <a:rPr sz="2000" dirty="0">
                <a:solidFill>
                  <a:srgbClr val="17171B"/>
                </a:solidFill>
                <a:latin typeface="Cytiva Aktiv"/>
                <a:cs typeface="Cytiva Aktiv"/>
              </a:rPr>
              <a:t>a</a:t>
            </a:r>
            <a:r>
              <a:rPr sz="2000" spc="-15" dirty="0">
                <a:solidFill>
                  <a:srgbClr val="17171B"/>
                </a:solidFill>
                <a:latin typeface="Cytiva Aktiv"/>
                <a:cs typeface="Cytiva Aktiv"/>
              </a:rPr>
              <a:t> </a:t>
            </a:r>
            <a:r>
              <a:rPr sz="2000" dirty="0">
                <a:solidFill>
                  <a:srgbClr val="17171B"/>
                </a:solidFill>
                <a:latin typeface="Cytiva Aktiv"/>
                <a:cs typeface="Cytiva Aktiv"/>
              </a:rPr>
              <a:t>list</a:t>
            </a:r>
            <a:r>
              <a:rPr sz="2000" spc="-30" dirty="0">
                <a:solidFill>
                  <a:srgbClr val="17171B"/>
                </a:solidFill>
                <a:latin typeface="Cytiva Aktiv"/>
                <a:cs typeface="Cytiva Aktiv"/>
              </a:rPr>
              <a:t> </a:t>
            </a:r>
            <a:r>
              <a:rPr sz="2000" dirty="0">
                <a:solidFill>
                  <a:srgbClr val="17171B"/>
                </a:solidFill>
                <a:latin typeface="Cytiva Aktiv"/>
                <a:cs typeface="Cytiva Aktiv"/>
              </a:rPr>
              <a:t>of</a:t>
            </a:r>
            <a:r>
              <a:rPr sz="2000" spc="-20" dirty="0">
                <a:solidFill>
                  <a:srgbClr val="17171B"/>
                </a:solidFill>
                <a:latin typeface="Cytiva Aktiv"/>
                <a:cs typeface="Cytiva Aktiv"/>
              </a:rPr>
              <a:t> </a:t>
            </a:r>
            <a:r>
              <a:rPr sz="2000" dirty="0">
                <a:solidFill>
                  <a:srgbClr val="17171B"/>
                </a:solidFill>
                <a:latin typeface="Cytiva Aktiv"/>
                <a:cs typeface="Cytiva Aktiv"/>
              </a:rPr>
              <a:t>your</a:t>
            </a:r>
            <a:r>
              <a:rPr sz="2000" spc="-15" dirty="0">
                <a:solidFill>
                  <a:srgbClr val="17171B"/>
                </a:solidFill>
                <a:latin typeface="Cytiva Aktiv"/>
                <a:cs typeface="Cytiva Aktiv"/>
              </a:rPr>
              <a:t> </a:t>
            </a:r>
            <a:r>
              <a:rPr sz="2000" spc="-10" dirty="0">
                <a:solidFill>
                  <a:srgbClr val="17171B"/>
                </a:solidFill>
                <a:latin typeface="Cytiva Aktiv"/>
                <a:cs typeface="Cytiva Aktiv"/>
              </a:rPr>
              <a:t>current subscription</a:t>
            </a:r>
            <a:r>
              <a:rPr lang="en-US" sz="2000" spc="-10" dirty="0">
                <a:solidFill>
                  <a:srgbClr val="17171B"/>
                </a:solidFill>
                <a:latin typeface="Cytiva Aktiv"/>
                <a:cs typeface="Cytiva Aktiv"/>
              </a:rPr>
              <a:t>s</a:t>
            </a:r>
            <a:r>
              <a:rPr sz="2000" spc="-10" dirty="0">
                <a:solidFill>
                  <a:srgbClr val="17171B"/>
                </a:solidFill>
                <a:latin typeface="Cytiva Aktiv"/>
                <a:cs typeface="Cytiva Aktiv"/>
              </a:rPr>
              <a:t>.</a:t>
            </a:r>
            <a:endParaRPr sz="2000" dirty="0">
              <a:latin typeface="Cytiva Aktiv"/>
              <a:cs typeface="Cytiva Aktiv"/>
            </a:endParaRPr>
          </a:p>
        </p:txBody>
      </p:sp>
      <p:pic>
        <p:nvPicPr>
          <p:cNvPr id="5" name="Picture 4">
            <a:extLst>
              <a:ext uri="{FF2B5EF4-FFF2-40B4-BE49-F238E27FC236}">
                <a16:creationId xmlns:a16="http://schemas.microsoft.com/office/drawing/2014/main" id="{759DA2E7-E014-2F8E-6869-812D224E83A0}"/>
              </a:ext>
            </a:extLst>
          </p:cNvPr>
          <p:cNvPicPr>
            <a:picLocks noChangeAspect="1"/>
          </p:cNvPicPr>
          <p:nvPr/>
        </p:nvPicPr>
        <p:blipFill>
          <a:blip r:embed="rId3"/>
          <a:stretch>
            <a:fillRect/>
          </a:stretch>
        </p:blipFill>
        <p:spPr>
          <a:xfrm>
            <a:off x="3641112" y="1828800"/>
            <a:ext cx="6079061" cy="4251325"/>
          </a:xfrm>
          <a:prstGeom prst="rect">
            <a:avLst/>
          </a:prstGeom>
        </p:spPr>
      </p:pic>
    </p:spTree>
  </p:cSld>
  <p:clrMapOvr>
    <a:masterClrMapping/>
  </p:clrMapOvr>
  <p:transition spd="med">
    <p:fade/>
  </p:transition>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DEF8E-718D-A18E-C78A-ED8E41EDA1C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477612A-9B7D-BED6-A029-537E7B252A40}"/>
              </a:ext>
            </a:extLst>
          </p:cNvPr>
          <p:cNvSpPr txBox="1">
            <a:spLocks noGrp="1"/>
          </p:cNvSpPr>
          <p:nvPr>
            <p:ph type="title"/>
          </p:nvPr>
        </p:nvSpPr>
        <p:spPr>
          <a:xfrm>
            <a:off x="546099" y="549275"/>
            <a:ext cx="11091672" cy="1009041"/>
          </a:xfrm>
        </p:spPr>
        <p:txBody>
          <a:bodyPr vert="horz" wrap="square" lIns="0" tIns="13335" rIns="0" bIns="0" rtlCol="0">
            <a:spAutoFit/>
          </a:bodyPr>
          <a:lstStyle/>
          <a:p>
            <a:r>
              <a:rPr lang="en-GB" dirty="0"/>
              <a:t>View your active subscriptions for change control notifications</a:t>
            </a:r>
          </a:p>
        </p:txBody>
      </p:sp>
      <p:sp>
        <p:nvSpPr>
          <p:cNvPr id="4" name="Content Placeholder 3">
            <a:extLst>
              <a:ext uri="{FF2B5EF4-FFF2-40B4-BE49-F238E27FC236}">
                <a16:creationId xmlns:a16="http://schemas.microsoft.com/office/drawing/2014/main" id="{5DBD9852-4D1A-2FC1-265E-35BCA250107E}"/>
              </a:ext>
            </a:extLst>
          </p:cNvPr>
          <p:cNvSpPr>
            <a:spLocks noGrp="1"/>
          </p:cNvSpPr>
          <p:nvPr>
            <p:ph sz="half" idx="1"/>
          </p:nvPr>
        </p:nvSpPr>
        <p:spPr>
          <a:xfrm>
            <a:off x="546098" y="1828800"/>
            <a:ext cx="3456432" cy="4251960"/>
          </a:xfrm>
        </p:spPr>
        <p:txBody>
          <a:bodyPr>
            <a:normAutofit fontScale="92500" lnSpcReduction="10000"/>
          </a:bodyPr>
          <a:lstStyle/>
          <a:p>
            <a:r>
              <a:rPr lang="en-US" dirty="0"/>
              <a:t>On ‘My subscriptions’, </a:t>
            </a:r>
            <a:br>
              <a:rPr lang="en-US" dirty="0"/>
            </a:br>
            <a:r>
              <a:rPr lang="en-US" dirty="0"/>
              <a:t>on ‘Change control notifications’, you can view </a:t>
            </a:r>
            <a:r>
              <a:rPr lang="en-US" dirty="0" err="1"/>
              <a:t>CCNs</a:t>
            </a:r>
            <a:r>
              <a:rPr lang="en-US" dirty="0"/>
              <a:t> for your product subscriptions.</a:t>
            </a:r>
          </a:p>
          <a:p>
            <a:r>
              <a:rPr lang="en-US" dirty="0"/>
              <a:t>You can search by part number.</a:t>
            </a:r>
          </a:p>
          <a:p>
            <a:r>
              <a:rPr lang="en-US" dirty="0"/>
              <a:t>Global </a:t>
            </a:r>
            <a:r>
              <a:rPr lang="en-US" dirty="0" err="1"/>
              <a:t>CCNs</a:t>
            </a:r>
            <a:r>
              <a:rPr lang="en-US" dirty="0"/>
              <a:t> impact all products, and you are automatically subscribed to global </a:t>
            </a:r>
            <a:r>
              <a:rPr lang="en-US" dirty="0" err="1"/>
              <a:t>CCNs</a:t>
            </a:r>
            <a:r>
              <a:rPr lang="en-US" dirty="0"/>
              <a:t> upon subscription to any product.</a:t>
            </a:r>
          </a:p>
          <a:p>
            <a:r>
              <a:rPr lang="en-US" dirty="0"/>
              <a:t>From this page you can also unsubscribe to any product/</a:t>
            </a:r>
            <a:r>
              <a:rPr lang="en-US" dirty="0" err="1"/>
              <a:t>CCN</a:t>
            </a:r>
            <a:r>
              <a:rPr lang="en-US" dirty="0"/>
              <a:t> category.</a:t>
            </a:r>
          </a:p>
          <a:p>
            <a:endParaRPr lang="en-US" dirty="0"/>
          </a:p>
        </p:txBody>
      </p:sp>
      <p:pic>
        <p:nvPicPr>
          <p:cNvPr id="10" name="Content Placeholder 9">
            <a:extLst>
              <a:ext uri="{FF2B5EF4-FFF2-40B4-BE49-F238E27FC236}">
                <a16:creationId xmlns:a16="http://schemas.microsoft.com/office/drawing/2014/main" id="{23CF4908-BC00-C532-B35C-ABD58E02AEDF}"/>
              </a:ext>
            </a:extLst>
          </p:cNvPr>
          <p:cNvPicPr>
            <a:picLocks noGrp="1" noChangeAspect="1"/>
          </p:cNvPicPr>
          <p:nvPr>
            <p:ph sz="half" idx="2"/>
          </p:nvPr>
        </p:nvPicPr>
        <p:blipFill>
          <a:blip r:embed="rId2"/>
          <a:stretch>
            <a:fillRect/>
          </a:stretch>
        </p:blipFill>
        <p:spPr>
          <a:xfrm>
            <a:off x="4842195" y="1828800"/>
            <a:ext cx="6317611" cy="4251325"/>
          </a:xfrm>
        </p:spPr>
      </p:pic>
      <p:cxnSp>
        <p:nvCxnSpPr>
          <p:cNvPr id="16" name="Straight Arrow Connector 15">
            <a:extLst>
              <a:ext uri="{FF2B5EF4-FFF2-40B4-BE49-F238E27FC236}">
                <a16:creationId xmlns:a16="http://schemas.microsoft.com/office/drawing/2014/main" id="{03289B74-78CF-6F17-AFBB-56D0195E9D1F}"/>
              </a:ext>
            </a:extLst>
          </p:cNvPr>
          <p:cNvCxnSpPr>
            <a:cxnSpLocks/>
            <a:endCxn id="10" idx="1"/>
          </p:cNvCxnSpPr>
          <p:nvPr/>
        </p:nvCxnSpPr>
        <p:spPr>
          <a:xfrm>
            <a:off x="3135086" y="3820886"/>
            <a:ext cx="1707109" cy="133577"/>
          </a:xfrm>
          <a:prstGeom prst="straightConnector1">
            <a:avLst/>
          </a:prstGeom>
          <a:ln w="28575"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13" name="Straight Arrow Connector 12">
            <a:extLst>
              <a:ext uri="{FF2B5EF4-FFF2-40B4-BE49-F238E27FC236}">
                <a16:creationId xmlns:a16="http://schemas.microsoft.com/office/drawing/2014/main" id="{F90A97F6-7037-E4D4-496A-9F3715A344BF}"/>
              </a:ext>
            </a:extLst>
          </p:cNvPr>
          <p:cNvCxnSpPr>
            <a:cxnSpLocks/>
          </p:cNvCxnSpPr>
          <p:nvPr/>
        </p:nvCxnSpPr>
        <p:spPr>
          <a:xfrm>
            <a:off x="3897086" y="3429000"/>
            <a:ext cx="1063534" cy="148590"/>
          </a:xfrm>
          <a:prstGeom prst="straightConnector1">
            <a:avLst/>
          </a:prstGeom>
          <a:ln w="28575"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414080429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8CEFBB-1C2A-D07F-9307-A1BABAD21978}"/>
              </a:ext>
            </a:extLst>
          </p:cNvPr>
          <p:cNvSpPr>
            <a:spLocks noGrp="1"/>
          </p:cNvSpPr>
          <p:nvPr>
            <p:ph type="body" sz="quarter" idx="11"/>
          </p:nvPr>
        </p:nvSpPr>
        <p:spPr>
          <a:xfrm>
            <a:off x="546099" y="2880360"/>
            <a:ext cx="7934709" cy="3200400"/>
          </a:xfrm>
        </p:spPr>
        <p:txBody>
          <a:bodyPr/>
          <a:lstStyle/>
          <a:p>
            <a:r>
              <a:rPr lang="en-US" dirty="0">
                <a:solidFill>
                  <a:srgbClr val="FFFFFF"/>
                </a:solidFill>
              </a:rPr>
              <a:t>The regulatory support documentation </a:t>
            </a:r>
            <a:br>
              <a:rPr lang="en-US" dirty="0">
                <a:solidFill>
                  <a:srgbClr val="FFFFFF"/>
                </a:solidFill>
              </a:rPr>
            </a:br>
            <a:r>
              <a:rPr lang="en-US" dirty="0">
                <a:solidFill>
                  <a:srgbClr val="FFFFFF"/>
                </a:solidFill>
              </a:rPr>
              <a:t>is an invaluable starting point for process development and validation. It is also critical for preparing standard operating procedures (SOPs), quality control, and for supporting clinical and marketing applications to regulatory agencies.</a:t>
            </a:r>
            <a:endParaRPr lang="en-SE" dirty="0">
              <a:solidFill>
                <a:srgbClr val="FFFFFF"/>
              </a:solidFill>
            </a:endParaRPr>
          </a:p>
        </p:txBody>
      </p:sp>
    </p:spTree>
    <p:extLst>
      <p:ext uri="{BB962C8B-B14F-4D97-AF65-F5344CB8AC3E}">
        <p14:creationId xmlns:p14="http://schemas.microsoft.com/office/powerpoint/2010/main" val="8522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1823" y="1597270"/>
            <a:ext cx="5300908" cy="1857560"/>
          </a:xfrm>
          <a:prstGeom prst="rect">
            <a:avLst/>
          </a:prstGeom>
        </p:spPr>
        <p:txBody>
          <a:bodyPr vert="horz" wrap="square" lIns="0" tIns="163195" rIns="0" bIns="0" rtlCol="0" anchor="t">
            <a:spAutoFit/>
          </a:bodyPr>
          <a:lstStyle/>
          <a:p>
            <a:pPr marL="12700">
              <a:lnSpc>
                <a:spcPct val="100000"/>
              </a:lnSpc>
              <a:spcBef>
                <a:spcPts val="1285"/>
              </a:spcBef>
            </a:pPr>
            <a:r>
              <a:rPr sz="2000" b="1" dirty="0">
                <a:solidFill>
                  <a:srgbClr val="00876E"/>
                </a:solidFill>
                <a:latin typeface="Cytiva Aktiv"/>
                <a:cs typeface="Cytiva Aktiv"/>
              </a:rPr>
              <a:t>Change</a:t>
            </a:r>
            <a:r>
              <a:rPr sz="2000" b="1" spc="-45" dirty="0">
                <a:solidFill>
                  <a:srgbClr val="00876E"/>
                </a:solidFill>
                <a:latin typeface="Cytiva Aktiv"/>
                <a:cs typeface="Cytiva Aktiv"/>
              </a:rPr>
              <a:t> </a:t>
            </a:r>
            <a:r>
              <a:rPr sz="2000" b="1" dirty="0">
                <a:solidFill>
                  <a:srgbClr val="00876E"/>
                </a:solidFill>
                <a:latin typeface="Cytiva Aktiv"/>
                <a:cs typeface="Cytiva Aktiv"/>
              </a:rPr>
              <a:t>control</a:t>
            </a:r>
            <a:r>
              <a:rPr sz="2000" b="1" spc="-25" dirty="0">
                <a:solidFill>
                  <a:srgbClr val="00876E"/>
                </a:solidFill>
                <a:latin typeface="Cytiva Aktiv"/>
                <a:cs typeface="Cytiva Aktiv"/>
              </a:rPr>
              <a:t> </a:t>
            </a:r>
            <a:r>
              <a:rPr sz="2000" b="1" spc="-10" dirty="0">
                <a:solidFill>
                  <a:srgbClr val="00876E"/>
                </a:solidFill>
                <a:latin typeface="Cytiva Aktiv"/>
                <a:cs typeface="Cytiva Aktiv"/>
              </a:rPr>
              <a:t>notifications</a:t>
            </a:r>
            <a:endParaRPr lang="en-US" sz="2000" dirty="0">
              <a:latin typeface="Cytiva Aktiv"/>
              <a:cs typeface="Cytiva Aktiv"/>
            </a:endParaRPr>
          </a:p>
          <a:p>
            <a:pPr marL="12700" marR="5080" indent="-635">
              <a:spcBef>
                <a:spcPts val="1185"/>
              </a:spcBef>
            </a:pPr>
            <a:r>
              <a:rPr sz="2000" dirty="0">
                <a:solidFill>
                  <a:srgbClr val="17171B"/>
                </a:solidFill>
                <a:latin typeface="Cytiva Aktiv"/>
                <a:cs typeface="Cytiva Aktiv"/>
              </a:rPr>
              <a:t>You</a:t>
            </a:r>
            <a:r>
              <a:rPr sz="2000" spc="10" dirty="0">
                <a:solidFill>
                  <a:srgbClr val="17171B"/>
                </a:solidFill>
                <a:latin typeface="Cytiva Aktiv"/>
                <a:cs typeface="Cytiva Aktiv"/>
              </a:rPr>
              <a:t> </a:t>
            </a:r>
            <a:r>
              <a:rPr sz="2000" dirty="0">
                <a:solidFill>
                  <a:srgbClr val="17171B"/>
                </a:solidFill>
                <a:latin typeface="Cytiva Aktiv"/>
                <a:cs typeface="Cytiva Aktiv"/>
              </a:rPr>
              <a:t>will</a:t>
            </a:r>
            <a:r>
              <a:rPr sz="2000" spc="-15" dirty="0">
                <a:solidFill>
                  <a:srgbClr val="17171B"/>
                </a:solidFill>
                <a:latin typeface="Cytiva Aktiv"/>
                <a:cs typeface="Cytiva Aktiv"/>
              </a:rPr>
              <a:t> </a:t>
            </a:r>
            <a:r>
              <a:rPr sz="2000" dirty="0">
                <a:solidFill>
                  <a:srgbClr val="17171B"/>
                </a:solidFill>
                <a:latin typeface="Cytiva Aktiv"/>
                <a:cs typeface="Cytiva Aktiv"/>
              </a:rPr>
              <a:t>receive</a:t>
            </a:r>
            <a:r>
              <a:rPr sz="2000" spc="-45" dirty="0">
                <a:solidFill>
                  <a:srgbClr val="17171B"/>
                </a:solidFill>
                <a:latin typeface="Cytiva Aktiv"/>
                <a:cs typeface="Cytiva Aktiv"/>
              </a:rPr>
              <a:t> </a:t>
            </a:r>
            <a:r>
              <a:rPr sz="2000" dirty="0">
                <a:solidFill>
                  <a:srgbClr val="17171B"/>
                </a:solidFill>
                <a:latin typeface="Cytiva Aktiv"/>
                <a:cs typeface="Cytiva Aktiv"/>
              </a:rPr>
              <a:t>a single</a:t>
            </a:r>
            <a:r>
              <a:rPr sz="2000" spc="-30" dirty="0">
                <a:solidFill>
                  <a:srgbClr val="17171B"/>
                </a:solidFill>
                <a:latin typeface="Cytiva Aktiv"/>
                <a:cs typeface="Cytiva Aktiv"/>
              </a:rPr>
              <a:t> </a:t>
            </a:r>
            <a:r>
              <a:rPr sz="2000" spc="-10" dirty="0">
                <a:solidFill>
                  <a:srgbClr val="17171B"/>
                </a:solidFill>
                <a:latin typeface="Cytiva Aktiv"/>
                <a:cs typeface="Cytiva Aktiv"/>
              </a:rPr>
              <a:t>e-</a:t>
            </a:r>
            <a:r>
              <a:rPr sz="2000" dirty="0">
                <a:solidFill>
                  <a:srgbClr val="17171B"/>
                </a:solidFill>
                <a:latin typeface="Cytiva Aktiv"/>
                <a:cs typeface="Cytiva Aktiv"/>
              </a:rPr>
              <a:t>mail</a:t>
            </a:r>
            <a:r>
              <a:rPr sz="2000" spc="-30" dirty="0">
                <a:solidFill>
                  <a:srgbClr val="17171B"/>
                </a:solidFill>
                <a:latin typeface="Cytiva Aktiv"/>
                <a:cs typeface="Cytiva Aktiv"/>
              </a:rPr>
              <a:t> </a:t>
            </a:r>
            <a:r>
              <a:rPr sz="2000" dirty="0">
                <a:solidFill>
                  <a:srgbClr val="17171B"/>
                </a:solidFill>
                <a:latin typeface="Cytiva Aktiv"/>
                <a:cs typeface="Cytiva Aktiv"/>
              </a:rPr>
              <a:t>when</a:t>
            </a:r>
            <a:r>
              <a:rPr sz="2000" spc="-15" dirty="0">
                <a:solidFill>
                  <a:srgbClr val="17171B"/>
                </a:solidFill>
                <a:latin typeface="Cytiva Aktiv"/>
                <a:cs typeface="Cytiva Aktiv"/>
              </a:rPr>
              <a:t> </a:t>
            </a:r>
            <a:r>
              <a:rPr lang="en-US" sz="2000" dirty="0">
                <a:solidFill>
                  <a:srgbClr val="17171B"/>
                </a:solidFill>
                <a:latin typeface="Cytiva Aktiv"/>
              </a:rPr>
              <a:t>a </a:t>
            </a:r>
            <a:r>
              <a:rPr lang="en-US" sz="2000" dirty="0" err="1">
                <a:solidFill>
                  <a:srgbClr val="17171B"/>
                </a:solidFill>
                <a:latin typeface="Cytiva Aktiv"/>
              </a:rPr>
              <a:t>CCN</a:t>
            </a:r>
            <a:r>
              <a:rPr lang="en-US" sz="2000" dirty="0">
                <a:solidFill>
                  <a:srgbClr val="17171B"/>
                </a:solidFill>
                <a:latin typeface="Cytiva Aktiv"/>
              </a:rPr>
              <a:t> </a:t>
            </a:r>
            <a:br>
              <a:rPr lang="en-US" sz="2000" dirty="0">
                <a:solidFill>
                  <a:srgbClr val="17171B"/>
                </a:solidFill>
                <a:latin typeface="Cytiva Aktiv"/>
              </a:rPr>
            </a:br>
            <a:r>
              <a:rPr lang="en-US" sz="2000" dirty="0">
                <a:solidFill>
                  <a:srgbClr val="17171B"/>
                </a:solidFill>
                <a:latin typeface="Cytiva Aktiv"/>
              </a:rPr>
              <a:t>is published to your product subscription, even if the </a:t>
            </a:r>
            <a:r>
              <a:rPr lang="en-US" sz="2000" dirty="0" err="1">
                <a:solidFill>
                  <a:srgbClr val="17171B"/>
                </a:solidFill>
                <a:latin typeface="Cytiva Aktiv"/>
              </a:rPr>
              <a:t>CCN</a:t>
            </a:r>
            <a:r>
              <a:rPr lang="en-US" sz="2000" dirty="0">
                <a:solidFill>
                  <a:srgbClr val="17171B"/>
                </a:solidFill>
                <a:latin typeface="Cytiva Aktiv"/>
              </a:rPr>
              <a:t> cov</a:t>
            </a:r>
            <a:r>
              <a:rPr sz="2000" spc="-10" dirty="0">
                <a:solidFill>
                  <a:srgbClr val="17171B"/>
                </a:solidFill>
                <a:latin typeface="Cytiva Aktiv"/>
                <a:cs typeface="Cytiva Aktiv"/>
              </a:rPr>
              <a:t>ers </a:t>
            </a:r>
            <a:r>
              <a:rPr sz="2000" dirty="0">
                <a:solidFill>
                  <a:srgbClr val="17171B"/>
                </a:solidFill>
                <a:latin typeface="Cytiva Aktiv"/>
                <a:cs typeface="Cytiva Aktiv"/>
              </a:rPr>
              <a:t>multiple</a:t>
            </a:r>
            <a:r>
              <a:rPr sz="2000" spc="-20" dirty="0">
                <a:solidFill>
                  <a:srgbClr val="17171B"/>
                </a:solidFill>
                <a:latin typeface="Cytiva Aktiv"/>
                <a:cs typeface="Cytiva Aktiv"/>
              </a:rPr>
              <a:t> </a:t>
            </a:r>
            <a:r>
              <a:rPr sz="2000" spc="-10" dirty="0">
                <a:solidFill>
                  <a:srgbClr val="17171B"/>
                </a:solidFill>
                <a:latin typeface="Cytiva Aktiv"/>
                <a:cs typeface="Cytiva Aktiv"/>
              </a:rPr>
              <a:t>products.</a:t>
            </a:r>
            <a:r>
              <a:rPr sz="2000" spc="-40" dirty="0">
                <a:solidFill>
                  <a:srgbClr val="17171B"/>
                </a:solidFill>
                <a:latin typeface="Cytiva Aktiv"/>
                <a:cs typeface="Cytiva Aktiv"/>
              </a:rPr>
              <a:t> </a:t>
            </a:r>
            <a:r>
              <a:rPr sz="2000" dirty="0">
                <a:solidFill>
                  <a:srgbClr val="17171B"/>
                </a:solidFill>
                <a:latin typeface="Cytiva Aktiv"/>
                <a:cs typeface="Cytiva Aktiv"/>
              </a:rPr>
              <a:t>Each </a:t>
            </a:r>
            <a:r>
              <a:rPr sz="2000" spc="-10" dirty="0">
                <a:solidFill>
                  <a:srgbClr val="17171B"/>
                </a:solidFill>
                <a:latin typeface="Cytiva Aktiv"/>
                <a:cs typeface="Cytiva Aktiv"/>
              </a:rPr>
              <a:t>e-</a:t>
            </a:r>
            <a:r>
              <a:rPr sz="2000" dirty="0">
                <a:solidFill>
                  <a:srgbClr val="17171B"/>
                </a:solidFill>
                <a:latin typeface="Cytiva Aktiv"/>
                <a:cs typeface="Cytiva Aktiv"/>
              </a:rPr>
              <a:t>mail</a:t>
            </a:r>
            <a:r>
              <a:rPr sz="2000" spc="-30" dirty="0">
                <a:solidFill>
                  <a:srgbClr val="17171B"/>
                </a:solidFill>
                <a:latin typeface="Cytiva Aktiv"/>
                <a:cs typeface="Cytiva Aktiv"/>
              </a:rPr>
              <a:t> </a:t>
            </a:r>
            <a:r>
              <a:rPr sz="2000" dirty="0">
                <a:solidFill>
                  <a:srgbClr val="17171B"/>
                </a:solidFill>
                <a:latin typeface="Cytiva Aktiv"/>
                <a:cs typeface="Cytiva Aktiv"/>
              </a:rPr>
              <a:t>lists</a:t>
            </a:r>
            <a:r>
              <a:rPr sz="2000" spc="-15" dirty="0">
                <a:solidFill>
                  <a:srgbClr val="17171B"/>
                </a:solidFill>
                <a:latin typeface="Cytiva Aktiv"/>
                <a:cs typeface="Cytiva Aktiv"/>
              </a:rPr>
              <a:t> </a:t>
            </a:r>
            <a:r>
              <a:rPr sz="2000" dirty="0">
                <a:solidFill>
                  <a:srgbClr val="17171B"/>
                </a:solidFill>
                <a:latin typeface="Cytiva Aktiv"/>
                <a:cs typeface="Cytiva Aktiv"/>
              </a:rPr>
              <a:t>all</a:t>
            </a:r>
            <a:r>
              <a:rPr sz="2000" spc="-10" dirty="0">
                <a:solidFill>
                  <a:srgbClr val="17171B"/>
                </a:solidFill>
                <a:latin typeface="Cytiva Aktiv"/>
                <a:cs typeface="Cytiva Aktiv"/>
              </a:rPr>
              <a:t> </a:t>
            </a:r>
            <a:r>
              <a:rPr sz="2000" spc="-25" dirty="0">
                <a:solidFill>
                  <a:srgbClr val="17171B"/>
                </a:solidFill>
                <a:latin typeface="Cytiva Aktiv"/>
                <a:cs typeface="Cytiva Aktiv"/>
              </a:rPr>
              <a:t>the </a:t>
            </a:r>
            <a:r>
              <a:rPr sz="2000" dirty="0">
                <a:solidFill>
                  <a:srgbClr val="17171B"/>
                </a:solidFill>
                <a:latin typeface="Cytiva Aktiv"/>
                <a:cs typeface="Cytiva Aktiv"/>
              </a:rPr>
              <a:t>affected</a:t>
            </a:r>
            <a:r>
              <a:rPr sz="2000" spc="-50" dirty="0">
                <a:solidFill>
                  <a:srgbClr val="17171B"/>
                </a:solidFill>
                <a:latin typeface="Cytiva Aktiv"/>
                <a:cs typeface="Cytiva Aktiv"/>
              </a:rPr>
              <a:t> </a:t>
            </a:r>
            <a:r>
              <a:rPr sz="2000" dirty="0">
                <a:solidFill>
                  <a:srgbClr val="17171B"/>
                </a:solidFill>
                <a:latin typeface="Cytiva Aktiv"/>
                <a:cs typeface="Cytiva Aktiv"/>
              </a:rPr>
              <a:t>products</a:t>
            </a:r>
            <a:r>
              <a:rPr sz="2000" spc="-30" dirty="0">
                <a:solidFill>
                  <a:srgbClr val="17171B"/>
                </a:solidFill>
                <a:latin typeface="Cytiva Aktiv"/>
                <a:cs typeface="Cytiva Aktiv"/>
              </a:rPr>
              <a:t> </a:t>
            </a:r>
            <a:r>
              <a:rPr sz="2000" dirty="0">
                <a:solidFill>
                  <a:srgbClr val="17171B"/>
                </a:solidFill>
                <a:latin typeface="Cytiva Aktiv"/>
                <a:cs typeface="Cytiva Aktiv"/>
              </a:rPr>
              <a:t>that</a:t>
            </a:r>
            <a:r>
              <a:rPr sz="2000" spc="-40" dirty="0">
                <a:solidFill>
                  <a:srgbClr val="17171B"/>
                </a:solidFill>
                <a:latin typeface="Cytiva Aktiv"/>
                <a:cs typeface="Cytiva Aktiv"/>
              </a:rPr>
              <a:t> </a:t>
            </a:r>
            <a:r>
              <a:rPr sz="2000" dirty="0">
                <a:solidFill>
                  <a:srgbClr val="17171B"/>
                </a:solidFill>
                <a:latin typeface="Cytiva Aktiv"/>
                <a:cs typeface="Cytiva Aktiv"/>
              </a:rPr>
              <a:t>you</a:t>
            </a:r>
            <a:r>
              <a:rPr sz="2000" spc="-15" dirty="0">
                <a:solidFill>
                  <a:srgbClr val="17171B"/>
                </a:solidFill>
                <a:latin typeface="Cytiva Aktiv"/>
                <a:cs typeface="Cytiva Aktiv"/>
              </a:rPr>
              <a:t> </a:t>
            </a:r>
            <a:r>
              <a:rPr sz="2000" dirty="0">
                <a:solidFill>
                  <a:srgbClr val="17171B"/>
                </a:solidFill>
                <a:latin typeface="Cytiva Aktiv"/>
                <a:cs typeface="Cytiva Aktiv"/>
              </a:rPr>
              <a:t>subscribe</a:t>
            </a:r>
            <a:r>
              <a:rPr sz="2000" spc="-35" dirty="0">
                <a:solidFill>
                  <a:srgbClr val="17171B"/>
                </a:solidFill>
                <a:latin typeface="Cytiva Aktiv"/>
                <a:cs typeface="Cytiva Aktiv"/>
              </a:rPr>
              <a:t> </a:t>
            </a:r>
            <a:r>
              <a:rPr sz="2000" spc="-25" dirty="0">
                <a:solidFill>
                  <a:srgbClr val="17171B"/>
                </a:solidFill>
                <a:latin typeface="Cytiva Aktiv"/>
                <a:cs typeface="Cytiva Aktiv"/>
              </a:rPr>
              <a:t>to.</a:t>
            </a:r>
            <a:endParaRPr lang="en-US" sz="2000" spc="-25" dirty="0">
              <a:solidFill>
                <a:srgbClr val="17171B"/>
              </a:solidFill>
              <a:latin typeface="Cytiva Aktiv"/>
              <a:cs typeface="Cytiva Aktiv"/>
            </a:endParaRPr>
          </a:p>
        </p:txBody>
      </p:sp>
      <p:sp>
        <p:nvSpPr>
          <p:cNvPr id="3" name="object 3"/>
          <p:cNvSpPr txBox="1"/>
          <p:nvPr/>
        </p:nvSpPr>
        <p:spPr>
          <a:xfrm>
            <a:off x="6096000" y="1597270"/>
            <a:ext cx="5050155" cy="1242060"/>
          </a:xfrm>
          <a:prstGeom prst="rect">
            <a:avLst/>
          </a:prstGeom>
        </p:spPr>
        <p:txBody>
          <a:bodyPr vert="horz" wrap="square" lIns="0" tIns="163195" rIns="0" bIns="0" rtlCol="0">
            <a:spAutoFit/>
          </a:bodyPr>
          <a:lstStyle/>
          <a:p>
            <a:pPr marL="12700">
              <a:lnSpc>
                <a:spcPct val="100000"/>
              </a:lnSpc>
              <a:spcBef>
                <a:spcPts val="1285"/>
              </a:spcBef>
            </a:pPr>
            <a:r>
              <a:rPr lang="en-US" sz="2000" b="1" dirty="0">
                <a:solidFill>
                  <a:srgbClr val="00876E"/>
                </a:solidFill>
                <a:latin typeface="Cytiva Aktiv"/>
                <a:cs typeface="Cytiva Aktiv"/>
              </a:rPr>
              <a:t>Regulatory support</a:t>
            </a:r>
            <a:r>
              <a:rPr sz="2000" b="1" spc="-70" dirty="0">
                <a:solidFill>
                  <a:srgbClr val="00876E"/>
                </a:solidFill>
                <a:latin typeface="Cytiva Aktiv"/>
                <a:cs typeface="Cytiva Aktiv"/>
              </a:rPr>
              <a:t> </a:t>
            </a:r>
            <a:r>
              <a:rPr sz="2000" b="1" spc="-10" dirty="0">
                <a:solidFill>
                  <a:srgbClr val="00876E"/>
                </a:solidFill>
                <a:latin typeface="Cytiva Aktiv"/>
                <a:cs typeface="Cytiva Aktiv"/>
              </a:rPr>
              <a:t>documentation</a:t>
            </a:r>
            <a:endParaRPr sz="2000" dirty="0">
              <a:latin typeface="Cytiva Aktiv"/>
              <a:cs typeface="Cytiva Aktiv"/>
            </a:endParaRPr>
          </a:p>
          <a:p>
            <a:pPr marL="12700" marR="5080">
              <a:lnSpc>
                <a:spcPct val="100000"/>
              </a:lnSpc>
              <a:spcBef>
                <a:spcPts val="1185"/>
              </a:spcBef>
            </a:pPr>
            <a:r>
              <a:rPr sz="2000" dirty="0">
                <a:solidFill>
                  <a:srgbClr val="17171B"/>
                </a:solidFill>
                <a:latin typeface="Cytiva Aktiv"/>
                <a:cs typeface="Cytiva Aktiv"/>
              </a:rPr>
              <a:t>You will</a:t>
            </a:r>
            <a:r>
              <a:rPr sz="2000" spc="-20" dirty="0">
                <a:solidFill>
                  <a:srgbClr val="17171B"/>
                </a:solidFill>
                <a:latin typeface="Cytiva Aktiv"/>
                <a:cs typeface="Cytiva Aktiv"/>
              </a:rPr>
              <a:t> </a:t>
            </a:r>
            <a:r>
              <a:rPr sz="2000" dirty="0">
                <a:solidFill>
                  <a:srgbClr val="17171B"/>
                </a:solidFill>
                <a:latin typeface="Cytiva Aktiv"/>
                <a:cs typeface="Cytiva Aktiv"/>
              </a:rPr>
              <a:t>receive</a:t>
            </a:r>
            <a:r>
              <a:rPr sz="2000" spc="-50" dirty="0">
                <a:solidFill>
                  <a:srgbClr val="17171B"/>
                </a:solidFill>
                <a:latin typeface="Cytiva Aktiv"/>
                <a:cs typeface="Cytiva Aktiv"/>
              </a:rPr>
              <a:t> </a:t>
            </a:r>
            <a:r>
              <a:rPr sz="2000" dirty="0">
                <a:solidFill>
                  <a:srgbClr val="17171B"/>
                </a:solidFill>
                <a:latin typeface="Cytiva Aktiv"/>
                <a:cs typeface="Cytiva Aktiv"/>
              </a:rPr>
              <a:t>an </a:t>
            </a:r>
            <a:r>
              <a:rPr sz="2000" spc="-10" dirty="0">
                <a:solidFill>
                  <a:srgbClr val="17171B"/>
                </a:solidFill>
                <a:latin typeface="Cytiva Aktiv"/>
                <a:cs typeface="Cytiva Aktiv"/>
              </a:rPr>
              <a:t>e-</a:t>
            </a:r>
            <a:r>
              <a:rPr sz="2000" dirty="0">
                <a:solidFill>
                  <a:srgbClr val="17171B"/>
                </a:solidFill>
                <a:latin typeface="Cytiva Aktiv"/>
                <a:cs typeface="Cytiva Aktiv"/>
              </a:rPr>
              <a:t>mail</a:t>
            </a:r>
            <a:r>
              <a:rPr sz="2000" spc="-35" dirty="0">
                <a:solidFill>
                  <a:srgbClr val="17171B"/>
                </a:solidFill>
                <a:latin typeface="Cytiva Aktiv"/>
                <a:cs typeface="Cytiva Aktiv"/>
              </a:rPr>
              <a:t> </a:t>
            </a:r>
            <a:r>
              <a:rPr sz="2000" dirty="0">
                <a:solidFill>
                  <a:srgbClr val="17171B"/>
                </a:solidFill>
                <a:latin typeface="Cytiva Aktiv"/>
                <a:cs typeface="Cytiva Aktiv"/>
              </a:rPr>
              <a:t>when</a:t>
            </a:r>
            <a:r>
              <a:rPr sz="2000" spc="-25" dirty="0">
                <a:solidFill>
                  <a:srgbClr val="17171B"/>
                </a:solidFill>
                <a:latin typeface="Cytiva Aktiv"/>
                <a:cs typeface="Cytiva Aktiv"/>
              </a:rPr>
              <a:t> </a:t>
            </a:r>
            <a:r>
              <a:rPr sz="2000" dirty="0">
                <a:solidFill>
                  <a:srgbClr val="17171B"/>
                </a:solidFill>
                <a:latin typeface="Cytiva Aktiv"/>
                <a:cs typeface="Cytiva Aktiv"/>
              </a:rPr>
              <a:t>a</a:t>
            </a:r>
            <a:r>
              <a:rPr sz="2000" spc="-5" dirty="0">
                <a:solidFill>
                  <a:srgbClr val="17171B"/>
                </a:solidFill>
                <a:latin typeface="Cytiva Aktiv"/>
                <a:cs typeface="Cytiva Aktiv"/>
              </a:rPr>
              <a:t> </a:t>
            </a:r>
            <a:r>
              <a:rPr sz="2000" dirty="0">
                <a:solidFill>
                  <a:srgbClr val="17171B"/>
                </a:solidFill>
                <a:latin typeface="Cytiva Aktiv"/>
                <a:cs typeface="Cytiva Aktiv"/>
              </a:rPr>
              <a:t>document</a:t>
            </a:r>
            <a:r>
              <a:rPr sz="2000" spc="-50" dirty="0">
                <a:solidFill>
                  <a:srgbClr val="17171B"/>
                </a:solidFill>
                <a:latin typeface="Cytiva Aktiv"/>
                <a:cs typeface="Cytiva Aktiv"/>
              </a:rPr>
              <a:t> </a:t>
            </a:r>
            <a:r>
              <a:rPr sz="2000" spc="-20" dirty="0">
                <a:solidFill>
                  <a:srgbClr val="17171B"/>
                </a:solidFill>
                <a:latin typeface="Cytiva Aktiv"/>
                <a:cs typeface="Cytiva Aktiv"/>
              </a:rPr>
              <a:t>that </a:t>
            </a:r>
            <a:r>
              <a:rPr sz="2000" dirty="0">
                <a:solidFill>
                  <a:srgbClr val="17171B"/>
                </a:solidFill>
                <a:latin typeface="Cytiva Aktiv"/>
                <a:cs typeface="Cytiva Aktiv"/>
              </a:rPr>
              <a:t>you</a:t>
            </a:r>
            <a:r>
              <a:rPr sz="2000" spc="-25" dirty="0">
                <a:solidFill>
                  <a:srgbClr val="17171B"/>
                </a:solidFill>
                <a:latin typeface="Cytiva Aktiv"/>
                <a:cs typeface="Cytiva Aktiv"/>
              </a:rPr>
              <a:t> </a:t>
            </a:r>
            <a:r>
              <a:rPr sz="2000" dirty="0">
                <a:solidFill>
                  <a:srgbClr val="17171B"/>
                </a:solidFill>
                <a:latin typeface="Cytiva Aktiv"/>
                <a:cs typeface="Cytiva Aktiv"/>
              </a:rPr>
              <a:t>subscribe</a:t>
            </a:r>
            <a:r>
              <a:rPr sz="2000" spc="-35" dirty="0">
                <a:solidFill>
                  <a:srgbClr val="17171B"/>
                </a:solidFill>
                <a:latin typeface="Cytiva Aktiv"/>
                <a:cs typeface="Cytiva Aktiv"/>
              </a:rPr>
              <a:t> </a:t>
            </a:r>
            <a:r>
              <a:rPr sz="2000" dirty="0">
                <a:solidFill>
                  <a:srgbClr val="17171B"/>
                </a:solidFill>
                <a:latin typeface="Cytiva Aktiv"/>
                <a:cs typeface="Cytiva Aktiv"/>
              </a:rPr>
              <a:t>to</a:t>
            </a:r>
            <a:r>
              <a:rPr sz="2000" spc="-25" dirty="0">
                <a:solidFill>
                  <a:srgbClr val="17171B"/>
                </a:solidFill>
                <a:latin typeface="Cytiva Aktiv"/>
                <a:cs typeface="Cytiva Aktiv"/>
              </a:rPr>
              <a:t> </a:t>
            </a:r>
            <a:r>
              <a:rPr sz="2000" dirty="0">
                <a:solidFill>
                  <a:srgbClr val="17171B"/>
                </a:solidFill>
                <a:latin typeface="Cytiva Aktiv"/>
                <a:cs typeface="Cytiva Aktiv"/>
              </a:rPr>
              <a:t>is</a:t>
            </a:r>
            <a:r>
              <a:rPr sz="2000" spc="-15" dirty="0">
                <a:solidFill>
                  <a:srgbClr val="17171B"/>
                </a:solidFill>
                <a:latin typeface="Cytiva Aktiv"/>
                <a:cs typeface="Cytiva Aktiv"/>
              </a:rPr>
              <a:t> </a:t>
            </a:r>
            <a:r>
              <a:rPr sz="2000" spc="-10" dirty="0">
                <a:solidFill>
                  <a:srgbClr val="17171B"/>
                </a:solidFill>
                <a:latin typeface="Cytiva Aktiv"/>
                <a:cs typeface="Cytiva Aktiv"/>
              </a:rPr>
              <a:t>updated.</a:t>
            </a:r>
            <a:endParaRPr sz="2000" dirty="0">
              <a:latin typeface="Cytiva Aktiv"/>
              <a:cs typeface="Cytiva Aktiv"/>
            </a:endParaRPr>
          </a:p>
        </p:txBody>
      </p:sp>
      <p:sp>
        <p:nvSpPr>
          <p:cNvPr id="4" name="object 4"/>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spc="-25" dirty="0"/>
              <a:t>E-</a:t>
            </a:r>
            <a:r>
              <a:rPr dirty="0"/>
              <a:t>mail</a:t>
            </a:r>
            <a:r>
              <a:rPr spc="10" dirty="0"/>
              <a:t> </a:t>
            </a:r>
            <a:r>
              <a:rPr spc="-10" dirty="0"/>
              <a:t>notifications</a:t>
            </a:r>
          </a:p>
        </p:txBody>
      </p:sp>
      <p:sp>
        <p:nvSpPr>
          <p:cNvPr id="6" name="Text Placeholder 5">
            <a:extLst>
              <a:ext uri="{FF2B5EF4-FFF2-40B4-BE49-F238E27FC236}">
                <a16:creationId xmlns:a16="http://schemas.microsoft.com/office/drawing/2014/main" id="{FD2B6358-4AD7-F8C3-5945-58462B9489FD}"/>
              </a:ext>
            </a:extLst>
          </p:cNvPr>
          <p:cNvSpPr>
            <a:spLocks noGrp="1"/>
          </p:cNvSpPr>
          <p:nvPr>
            <p:ph type="body" sz="quarter" idx="10"/>
          </p:nvPr>
        </p:nvSpPr>
        <p:spPr>
          <a:xfrm>
            <a:off x="548639" y="5553075"/>
            <a:ext cx="11089131" cy="527684"/>
          </a:xfrm>
        </p:spPr>
        <p:txBody>
          <a:bodyPr/>
          <a:lstStyle/>
          <a:p>
            <a:r>
              <a:rPr lang="en-GB" dirty="0"/>
              <a:t>We recommend that you </a:t>
            </a:r>
            <a:r>
              <a:rPr lang="en-GB"/>
              <a:t>retain your </a:t>
            </a:r>
            <a:r>
              <a:rPr lang="en-GB" dirty="0"/>
              <a:t>notification email with the </a:t>
            </a:r>
            <a:r>
              <a:rPr lang="en-GB" dirty="0" err="1"/>
              <a:t>CCN</a:t>
            </a:r>
            <a:r>
              <a:rPr lang="en-GB" dirty="0"/>
              <a:t> for your records.</a:t>
            </a:r>
            <a:endParaRPr lang="en-US" dirty="0"/>
          </a:p>
        </p:txBody>
      </p:sp>
    </p:spTree>
  </p:cSld>
  <p:clrMapOvr>
    <a:masterClrMapping/>
  </p:clrMapOvr>
  <p:transition spd="med">
    <p:fade/>
  </p:transition>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6471B1-6627-7D92-5EBF-3FCD89047FA2}"/>
              </a:ext>
            </a:extLst>
          </p:cNvPr>
          <p:cNvSpPr>
            <a:spLocks noGrp="1"/>
          </p:cNvSpPr>
          <p:nvPr>
            <p:ph type="title"/>
          </p:nvPr>
        </p:nvSpPr>
        <p:spPr/>
        <p:txBody>
          <a:bodyPr/>
          <a:lstStyle/>
          <a:p>
            <a:r>
              <a:rPr lang="en-US" dirty="0"/>
              <a:t>E-mail notifications: How to read your CCN email</a:t>
            </a:r>
          </a:p>
        </p:txBody>
      </p:sp>
      <p:pic>
        <p:nvPicPr>
          <p:cNvPr id="9" name="Content Placeholder 5" descr="A screenshot of a cell phone&#10;&#10;AI-generated content may be incorrect.">
            <a:extLst>
              <a:ext uri="{FF2B5EF4-FFF2-40B4-BE49-F238E27FC236}">
                <a16:creationId xmlns:a16="http://schemas.microsoft.com/office/drawing/2014/main" id="{9D489D1D-7503-410C-7113-7689A7438A22}"/>
              </a:ext>
            </a:extLst>
          </p:cNvPr>
          <p:cNvPicPr>
            <a:picLocks noChangeAspect="1"/>
          </p:cNvPicPr>
          <p:nvPr/>
        </p:nvPicPr>
        <p:blipFill>
          <a:blip r:embed="rId4"/>
          <a:stretch>
            <a:fillRect/>
          </a:stretch>
        </p:blipFill>
        <p:spPr>
          <a:xfrm>
            <a:off x="3328834" y="1063625"/>
            <a:ext cx="4249016" cy="5464735"/>
          </a:xfrm>
          <a:prstGeom prst="rect">
            <a:avLst/>
          </a:prstGeom>
          <a:ln>
            <a:solidFill>
              <a:schemeClr val="tx1"/>
            </a:solidFill>
          </a:ln>
        </p:spPr>
      </p:pic>
      <p:sp>
        <p:nvSpPr>
          <p:cNvPr id="21" name="Text Box 2">
            <a:extLst>
              <a:ext uri="{FF2B5EF4-FFF2-40B4-BE49-F238E27FC236}">
                <a16:creationId xmlns:a16="http://schemas.microsoft.com/office/drawing/2014/main" id="{AE2FF9D6-EDCC-3E9C-08ED-8DA4A446CD91}"/>
              </a:ext>
            </a:extLst>
          </p:cNvPr>
          <p:cNvSpPr txBox="1">
            <a:spLocks noChangeArrowheads="1"/>
          </p:cNvSpPr>
          <p:nvPr/>
        </p:nvSpPr>
        <p:spPr bwMode="auto">
          <a:xfrm>
            <a:off x="456902" y="1722944"/>
            <a:ext cx="2502794" cy="122563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kern="100" dirty="0">
                <a:latin typeface="Cytiva Aktiv"/>
                <a:ea typeface="Cytiva Aktiv" panose="020B0504020202020204" pitchFamily="34" charset="0"/>
                <a:cs typeface="Times New Roman"/>
              </a:rPr>
              <a:t>The</a:t>
            </a:r>
            <a:r>
              <a:rPr lang="en-US" sz="1600" kern="100" dirty="0">
                <a:effectLst/>
                <a:latin typeface="Cytiva Aktiv"/>
                <a:ea typeface="Cytiva Aktiv" panose="020B0504020202020204" pitchFamily="34" charset="0"/>
                <a:cs typeface="Times New Roman"/>
              </a:rPr>
              <a:t> registered subscriber </a:t>
            </a:r>
            <a:r>
              <a:rPr lang="en-US" sz="1600" kern="100" dirty="0">
                <a:latin typeface="Cytiva Aktiv"/>
                <a:ea typeface="Cytiva Aktiv" panose="020B0504020202020204" pitchFamily="34" charset="0"/>
                <a:cs typeface="Times New Roman"/>
              </a:rPr>
              <a:t>receives our email.</a:t>
            </a:r>
            <a:endParaRPr lang="en-US" sz="3600" kern="100" dirty="0">
              <a:effectLst/>
              <a:latin typeface="Cytiva Aktiv"/>
              <a:ea typeface="Cytiva Aktiv" panose="020B0504020202020204" pitchFamily="34" charset="0"/>
              <a:cs typeface="Times New Roman"/>
            </a:endParaRPr>
          </a:p>
        </p:txBody>
      </p:sp>
      <p:sp>
        <p:nvSpPr>
          <p:cNvPr id="28" name="Text Box 2">
            <a:extLst>
              <a:ext uri="{FF2B5EF4-FFF2-40B4-BE49-F238E27FC236}">
                <a16:creationId xmlns:a16="http://schemas.microsoft.com/office/drawing/2014/main" id="{832AD4D0-B173-CCB2-AD21-9B84C0F6D251}"/>
              </a:ext>
            </a:extLst>
          </p:cNvPr>
          <p:cNvSpPr txBox="1">
            <a:spLocks noChangeArrowheads="1"/>
          </p:cNvSpPr>
          <p:nvPr/>
        </p:nvSpPr>
        <p:spPr bwMode="auto">
          <a:xfrm>
            <a:off x="8543152" y="1722944"/>
            <a:ext cx="3218447" cy="149554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kern="100" dirty="0">
                <a:effectLst/>
                <a:latin typeface="Cytiva Aktiv"/>
                <a:ea typeface="Cytiva Aktiv" panose="020B0504020202020204" pitchFamily="34" charset="0"/>
                <a:cs typeface="Times New Roman"/>
              </a:rPr>
              <a:t>You must be logged in as the subscriber to access the document. </a:t>
            </a:r>
            <a:r>
              <a:rPr lang="en-US" sz="1600" kern="100" dirty="0">
                <a:latin typeface="Cytiva Aktiv"/>
                <a:ea typeface="Cytiva Aktiv" panose="020B0504020202020204" pitchFamily="34" charset="0"/>
                <a:cs typeface="Times New Roman"/>
              </a:rPr>
              <a:t>Once downloaded, the </a:t>
            </a:r>
            <a:r>
              <a:rPr lang="en-US" sz="1600" kern="100" dirty="0" err="1">
                <a:latin typeface="Cytiva Aktiv"/>
                <a:ea typeface="Cytiva Aktiv" panose="020B0504020202020204" pitchFamily="34" charset="0"/>
                <a:cs typeface="Times New Roman"/>
              </a:rPr>
              <a:t>CCN</a:t>
            </a:r>
            <a:r>
              <a:rPr lang="en-US" sz="1600" kern="100" dirty="0">
                <a:latin typeface="Cytiva Aktiv"/>
                <a:ea typeface="Cytiva Aktiv" panose="020B0504020202020204" pitchFamily="34" charset="0"/>
                <a:cs typeface="Times New Roman"/>
              </a:rPr>
              <a:t> can be distributed internally.</a:t>
            </a:r>
            <a:endParaRPr lang="en-US" sz="1600" kern="100" dirty="0">
              <a:effectLst/>
              <a:latin typeface="Cytiva Aktiv"/>
              <a:ea typeface="Cytiva Aktiv" panose="020B0504020202020204" pitchFamily="34" charset="0"/>
              <a:cs typeface="Times New Roman"/>
            </a:endParaRPr>
          </a:p>
        </p:txBody>
      </p:sp>
      <p:sp>
        <p:nvSpPr>
          <p:cNvPr id="30" name="Text Box 2">
            <a:extLst>
              <a:ext uri="{FF2B5EF4-FFF2-40B4-BE49-F238E27FC236}">
                <a16:creationId xmlns:a16="http://schemas.microsoft.com/office/drawing/2014/main" id="{4A497CAB-4D3F-2840-26FD-F2F85568BFF6}"/>
              </a:ext>
            </a:extLst>
          </p:cNvPr>
          <p:cNvSpPr txBox="1">
            <a:spLocks noChangeArrowheads="1"/>
          </p:cNvSpPr>
          <p:nvPr/>
        </p:nvSpPr>
        <p:spPr bwMode="auto">
          <a:xfrm>
            <a:off x="456902" y="4784285"/>
            <a:ext cx="2338152" cy="8318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kern="100" dirty="0">
                <a:effectLst/>
                <a:latin typeface="Cytiva Aktiv"/>
                <a:ea typeface="Cytiva Aktiv" panose="020B0504020202020204" pitchFamily="34" charset="0"/>
                <a:cs typeface="Times New Roman"/>
              </a:rPr>
              <a:t>Click on this link to open the change </a:t>
            </a:r>
            <a:r>
              <a:rPr lang="en-US" sz="1600" kern="100" dirty="0">
                <a:latin typeface="Cytiva Aktiv"/>
                <a:ea typeface="Cytiva Aktiv" panose="020B0504020202020204" pitchFamily="34" charset="0"/>
                <a:cs typeface="Times New Roman"/>
              </a:rPr>
              <a:t>control notification</a:t>
            </a:r>
            <a:r>
              <a:rPr lang="en-US" sz="1600" kern="100" dirty="0">
                <a:effectLst/>
                <a:latin typeface="Cytiva Aktiv"/>
                <a:ea typeface="Cytiva Aktiv" panose="020B0504020202020204" pitchFamily="34" charset="0"/>
                <a:cs typeface="Times New Roman"/>
              </a:rPr>
              <a:t> document</a:t>
            </a:r>
            <a:r>
              <a:rPr lang="en-US" sz="1600" kern="100" dirty="0">
                <a:latin typeface="Cytiva Aktiv"/>
                <a:ea typeface="Cytiva Aktiv" panose="020B0504020202020204" pitchFamily="34" charset="0"/>
                <a:cs typeface="Times New Roman"/>
              </a:rPr>
              <a:t>.</a:t>
            </a:r>
            <a:endParaRPr lang="en-US" sz="3600" kern="100" dirty="0">
              <a:effectLst/>
              <a:latin typeface="Cytiva Aktiv"/>
              <a:ea typeface="Cytiva Aktiv" panose="020B050402020202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7CC53195-8D45-2FD2-6031-3B450F813898}"/>
              </a:ext>
            </a:extLst>
          </p:cNvPr>
          <p:cNvSpPr txBox="1">
            <a:spLocks noChangeArrowheads="1"/>
          </p:cNvSpPr>
          <p:nvPr/>
        </p:nvSpPr>
        <p:spPr bwMode="auto">
          <a:xfrm>
            <a:off x="8543152" y="4270597"/>
            <a:ext cx="3360112" cy="192228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600" b="1" kern="100" dirty="0">
                <a:effectLst/>
                <a:latin typeface="Cytiva Aktiv"/>
                <a:ea typeface="Cytiva Aktiv" panose="020B0504020202020204" pitchFamily="34" charset="0"/>
                <a:cs typeface="Times New Roman"/>
              </a:rPr>
              <a:t>This section shows which of the products </a:t>
            </a:r>
            <a:r>
              <a:rPr lang="en-US" sz="1600" b="1" kern="100" dirty="0">
                <a:latin typeface="Cytiva Aktiv"/>
                <a:ea typeface="Cytiva Aktiv" panose="020B0504020202020204" pitchFamily="34" charset="0"/>
                <a:cs typeface="Times New Roman"/>
              </a:rPr>
              <a:t>you</a:t>
            </a:r>
            <a:r>
              <a:rPr lang="en-US" sz="1600" b="1" kern="100" dirty="0">
                <a:effectLst/>
                <a:latin typeface="Cytiva Aktiv"/>
                <a:ea typeface="Cytiva Aktiv" panose="020B0504020202020204" pitchFamily="34" charset="0"/>
                <a:cs typeface="Times New Roman"/>
              </a:rPr>
              <a:t> </a:t>
            </a:r>
            <a:r>
              <a:rPr lang="en-US" sz="1600" b="1" kern="100" dirty="0">
                <a:latin typeface="Cytiva Aktiv"/>
                <a:ea typeface="Cytiva Aktiv" panose="020B0504020202020204" pitchFamily="34" charset="0"/>
                <a:cs typeface="Times New Roman"/>
              </a:rPr>
              <a:t>subscribe</a:t>
            </a:r>
            <a:r>
              <a:rPr lang="en-US" sz="1600" b="1" kern="100" dirty="0">
                <a:effectLst/>
                <a:latin typeface="Cytiva Aktiv"/>
                <a:ea typeface="Cytiva Aktiv" panose="020B0504020202020204" pitchFamily="34" charset="0"/>
                <a:cs typeface="Times New Roman"/>
              </a:rPr>
              <a:t> t</a:t>
            </a:r>
            <a:r>
              <a:rPr lang="en-US" sz="1600" b="1" kern="100" dirty="0">
                <a:latin typeface="Cytiva Aktiv"/>
                <a:ea typeface="Cytiva Aktiv" panose="020B0504020202020204" pitchFamily="34" charset="0"/>
                <a:cs typeface="Times New Roman"/>
              </a:rPr>
              <a:t>o</a:t>
            </a:r>
            <a:r>
              <a:rPr lang="en-US" sz="1600" b="1" kern="100" dirty="0">
                <a:effectLst/>
                <a:latin typeface="Cytiva Aktiv"/>
                <a:ea typeface="Cytiva Aktiv" panose="020B0504020202020204" pitchFamily="34" charset="0"/>
                <a:cs typeface="Times New Roman"/>
              </a:rPr>
              <a:t> are affected by the change.</a:t>
            </a:r>
            <a:r>
              <a:rPr lang="en-US" sz="1600" b="1" kern="100" dirty="0">
                <a:latin typeface="Cytiva Aktiv"/>
                <a:ea typeface="Cytiva Aktiv" panose="020B0504020202020204" pitchFamily="34" charset="0"/>
                <a:cs typeface="Times New Roman"/>
              </a:rPr>
              <a:t> We recommend</a:t>
            </a:r>
            <a:r>
              <a:rPr lang="en-US" sz="1600" b="1" strike="sngStrike" kern="100" dirty="0">
                <a:latin typeface="Cytiva Aktiv"/>
                <a:ea typeface="Cytiva Aktiv" panose="020B0504020202020204" pitchFamily="34" charset="0"/>
                <a:cs typeface="Times New Roman"/>
              </a:rPr>
              <a:t> </a:t>
            </a:r>
            <a:r>
              <a:rPr lang="en-US" sz="1600" b="1" kern="100" dirty="0">
                <a:latin typeface="Cytiva Aktiv"/>
                <a:ea typeface="Cytiva Aktiv" panose="020B0504020202020204" pitchFamily="34" charset="0"/>
                <a:cs typeface="Times New Roman"/>
              </a:rPr>
              <a:t>keeping this email with the </a:t>
            </a:r>
            <a:r>
              <a:rPr lang="en-US" sz="1600" b="1" kern="100" dirty="0" err="1">
                <a:latin typeface="Cytiva Aktiv"/>
                <a:ea typeface="Cytiva Aktiv" panose="020B0504020202020204" pitchFamily="34" charset="0"/>
                <a:cs typeface="Times New Roman"/>
              </a:rPr>
              <a:t>CCN</a:t>
            </a:r>
            <a:r>
              <a:rPr lang="en-US" sz="1600" b="1" kern="100" dirty="0">
                <a:latin typeface="Cytiva Aktiv"/>
                <a:ea typeface="Cytiva Aktiv" panose="020B0504020202020204" pitchFamily="34" charset="0"/>
                <a:cs typeface="Times New Roman"/>
              </a:rPr>
              <a:t> for your records.</a:t>
            </a:r>
            <a:endParaRPr lang="en-US" sz="1600" b="1" kern="100" dirty="0">
              <a:effectLst/>
              <a:latin typeface="Cytiva Aktiv"/>
              <a:ea typeface="Cytiva Aktiv" panose="020B0504020202020204" pitchFamily="34" charset="0"/>
              <a:cs typeface="Times New Roman"/>
            </a:endParaRPr>
          </a:p>
        </p:txBody>
      </p:sp>
      <p:sp>
        <p:nvSpPr>
          <p:cNvPr id="38" name="TextBox 37">
            <a:extLst>
              <a:ext uri="{FF2B5EF4-FFF2-40B4-BE49-F238E27FC236}">
                <a16:creationId xmlns:a16="http://schemas.microsoft.com/office/drawing/2014/main" id="{694BA99A-AE00-1764-667E-F7F68B45DBEC}"/>
              </a:ext>
            </a:extLst>
          </p:cNvPr>
          <p:cNvSpPr txBox="1"/>
          <p:nvPr/>
        </p:nvSpPr>
        <p:spPr>
          <a:xfrm>
            <a:off x="4579143" y="5456645"/>
            <a:ext cx="1966813" cy="1048966"/>
          </a:xfrm>
          <a:prstGeom prst="rect">
            <a:avLst/>
          </a:prstGeom>
          <a:noFill/>
          <a:ln>
            <a:solidFill>
              <a:schemeClr val="accent4"/>
            </a:solidFill>
          </a:ln>
        </p:spPr>
        <p:txBody>
          <a:bodyPr rot="0" spcFirstLastPara="0" vertOverflow="overflow" horzOverflow="overflow" vert="horz" wrap="square" lIns="46800" tIns="46800" rIns="46800" bIns="46800" numCol="1" spcCol="0" rtlCol="0" fromWordArt="0" anchor="t" anchorCtr="0" forceAA="0" compatLnSpc="1">
            <a:prstTxWarp prst="textNoShape">
              <a:avLst/>
            </a:prstTxWarp>
            <a:spAutoFit/>
          </a:bodyPr>
          <a:lstStyle/>
          <a:p>
            <a:pPr algn="l">
              <a:lnSpc>
                <a:spcPct val="100000"/>
              </a:lnSpc>
              <a:spcBef>
                <a:spcPts val="1200"/>
              </a:spcBef>
              <a:buSzPct val="100000"/>
            </a:pPr>
            <a:endParaRPr lang="en-US" sz="2000"/>
          </a:p>
        </p:txBody>
      </p:sp>
      <p:cxnSp>
        <p:nvCxnSpPr>
          <p:cNvPr id="5" name="Straight Arrow Connector 4">
            <a:extLst>
              <a:ext uri="{FF2B5EF4-FFF2-40B4-BE49-F238E27FC236}">
                <a16:creationId xmlns:a16="http://schemas.microsoft.com/office/drawing/2014/main" id="{BBF896E3-A9FF-0814-1CE0-DCF47E7FE506}"/>
              </a:ext>
            </a:extLst>
          </p:cNvPr>
          <p:cNvCxnSpPr>
            <a:cxnSpLocks/>
          </p:cNvCxnSpPr>
          <p:nvPr/>
        </p:nvCxnSpPr>
        <p:spPr>
          <a:xfrm flipH="1">
            <a:off x="6562912" y="5553075"/>
            <a:ext cx="1980240" cy="527050"/>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1" name="Straight Arrow Connector 10">
            <a:extLst>
              <a:ext uri="{FF2B5EF4-FFF2-40B4-BE49-F238E27FC236}">
                <a16:creationId xmlns:a16="http://schemas.microsoft.com/office/drawing/2014/main" id="{EA3CC115-456F-CDBC-A048-454901767AFF}"/>
              </a:ext>
            </a:extLst>
          </p:cNvPr>
          <p:cNvCxnSpPr>
            <a:cxnSpLocks/>
          </p:cNvCxnSpPr>
          <p:nvPr/>
        </p:nvCxnSpPr>
        <p:spPr>
          <a:xfrm flipV="1">
            <a:off x="2464904" y="5365444"/>
            <a:ext cx="2114239" cy="171729"/>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cxnSp>
        <p:nvCxnSpPr>
          <p:cNvPr id="15" name="Straight Arrow Connector 14">
            <a:extLst>
              <a:ext uri="{FF2B5EF4-FFF2-40B4-BE49-F238E27FC236}">
                <a16:creationId xmlns:a16="http://schemas.microsoft.com/office/drawing/2014/main" id="{CA6E748D-B947-3585-3EAE-43B0C722AF4B}"/>
              </a:ext>
            </a:extLst>
          </p:cNvPr>
          <p:cNvCxnSpPr>
            <a:cxnSpLocks/>
          </p:cNvCxnSpPr>
          <p:nvPr/>
        </p:nvCxnSpPr>
        <p:spPr>
          <a:xfrm flipV="1">
            <a:off x="2723960" y="1379659"/>
            <a:ext cx="868326" cy="467931"/>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69078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39854B5-BC6F-7213-CEBA-2A6F8425670C}"/>
              </a:ext>
            </a:extLst>
          </p:cNvPr>
          <p:cNvSpPr>
            <a:spLocks noGrp="1"/>
          </p:cNvSpPr>
          <p:nvPr>
            <p:ph type="body" idx="1"/>
          </p:nvPr>
        </p:nvSpPr>
        <p:spPr/>
        <p:txBody>
          <a:bodyPr/>
          <a:lstStyle/>
          <a:p>
            <a:endParaRPr lang="en-SE"/>
          </a:p>
        </p:txBody>
      </p:sp>
      <p:sp>
        <p:nvSpPr>
          <p:cNvPr id="3" name="Title 2">
            <a:extLst>
              <a:ext uri="{FF2B5EF4-FFF2-40B4-BE49-F238E27FC236}">
                <a16:creationId xmlns:a16="http://schemas.microsoft.com/office/drawing/2014/main" id="{CB45C048-D694-BD75-D699-2E2506C1647F}"/>
              </a:ext>
            </a:extLst>
          </p:cNvPr>
          <p:cNvSpPr>
            <a:spLocks noGrp="1"/>
          </p:cNvSpPr>
          <p:nvPr>
            <p:ph type="title"/>
          </p:nvPr>
        </p:nvSpPr>
        <p:spPr>
          <a:xfrm>
            <a:off x="1849348" y="2377440"/>
            <a:ext cx="8694826" cy="1280160"/>
          </a:xfrm>
        </p:spPr>
        <p:txBody>
          <a:bodyPr/>
          <a:lstStyle/>
          <a:p>
            <a:r>
              <a:rPr lang="en-US">
                <a:solidFill>
                  <a:srgbClr val="FFFFFF"/>
                </a:solidFill>
              </a:rPr>
              <a:t>Accelerator </a:t>
            </a:r>
            <a:br>
              <a:rPr lang="en-US">
                <a:solidFill>
                  <a:srgbClr val="FFFFFF"/>
                </a:solidFill>
              </a:rPr>
            </a:br>
            <a:r>
              <a:rPr lang="en-US">
                <a:solidFill>
                  <a:srgbClr val="FFFFFF"/>
                </a:solidFill>
              </a:rPr>
              <a:t>documentation center</a:t>
            </a:r>
            <a:endParaRPr lang="en-SE" dirty="0">
              <a:solidFill>
                <a:srgbClr val="FFFFFF"/>
              </a:solidFill>
            </a:endParaRPr>
          </a:p>
        </p:txBody>
      </p:sp>
      <p:sp>
        <p:nvSpPr>
          <p:cNvPr id="2" name="TextBox 1">
            <a:extLst>
              <a:ext uri="{FF2B5EF4-FFF2-40B4-BE49-F238E27FC236}">
                <a16:creationId xmlns:a16="http://schemas.microsoft.com/office/drawing/2014/main" id="{29304164-93D1-5A29-19B7-12837DA9041E}"/>
              </a:ext>
            </a:extLst>
          </p:cNvPr>
          <p:cNvSpPr txBox="1"/>
          <p:nvPr/>
        </p:nvSpPr>
        <p:spPr>
          <a:xfrm>
            <a:off x="552450" y="2499442"/>
            <a:ext cx="1155262" cy="1036155"/>
          </a:xfrm>
          <a:prstGeom prst="rect">
            <a:avLst/>
          </a:prstGeom>
          <a:solidFill>
            <a:schemeClr val="accent5">
              <a:lumMod val="60000"/>
              <a:lumOff val="40000"/>
            </a:schemeClr>
          </a:solidFill>
          <a:ln w="6350">
            <a:solidFill>
              <a:srgbClr val="FFFFFF"/>
            </a:solidFill>
          </a:ln>
        </p:spPr>
        <p:txBody>
          <a:bodyPr wrap="square" lIns="46800" tIns="46800" rIns="46800" bIns="46800" rtlCol="0" anchor="ctr">
            <a:normAutofit/>
          </a:bodyPr>
          <a:lstStyle/>
          <a:p>
            <a:pPr algn="ctr">
              <a:lnSpc>
                <a:spcPct val="100000"/>
              </a:lnSpc>
              <a:spcBef>
                <a:spcPts val="1200"/>
              </a:spcBef>
              <a:buSzPct val="100000"/>
            </a:pPr>
            <a:r>
              <a:rPr lang="en-US" sz="5400" b="1" dirty="0"/>
              <a:t>2</a:t>
            </a:r>
          </a:p>
        </p:txBody>
      </p:sp>
    </p:spTree>
    <p:extLst>
      <p:ext uri="{BB962C8B-B14F-4D97-AF65-F5344CB8AC3E}">
        <p14:creationId xmlns:p14="http://schemas.microsoft.com/office/powerpoint/2010/main" val="261162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6059-8A05-A43D-3488-444C02DB1D6B}"/>
              </a:ext>
            </a:extLst>
          </p:cNvPr>
          <p:cNvSpPr>
            <a:spLocks noGrp="1"/>
          </p:cNvSpPr>
          <p:nvPr>
            <p:ph type="title"/>
          </p:nvPr>
        </p:nvSpPr>
        <p:spPr/>
        <p:txBody>
          <a:bodyPr/>
          <a:lstStyle/>
          <a:p>
            <a:r>
              <a:rPr lang="en-US" dirty="0"/>
              <a:t>Accelerator</a:t>
            </a:r>
            <a:r>
              <a:rPr lang="en-US" b="1" dirty="0">
                <a:solidFill>
                  <a:schemeClr val="accent1"/>
                </a:solidFill>
              </a:rPr>
              <a:t> </a:t>
            </a:r>
            <a:r>
              <a:rPr lang="en-US" dirty="0"/>
              <a:t>documentation center</a:t>
            </a:r>
            <a:endParaRPr lang="en-SE" dirty="0"/>
          </a:p>
        </p:txBody>
      </p:sp>
      <p:pic>
        <p:nvPicPr>
          <p:cNvPr id="6" name="Content Placeholder 11">
            <a:extLst>
              <a:ext uri="{FF2B5EF4-FFF2-40B4-BE49-F238E27FC236}">
                <a16:creationId xmlns:a16="http://schemas.microsoft.com/office/drawing/2014/main" id="{5B9557C8-62DC-938D-25C9-382F094CA46B}"/>
              </a:ext>
            </a:extLst>
          </p:cNvPr>
          <p:cNvPicPr>
            <a:picLocks noGrp="1" noChangeAspect="1"/>
          </p:cNvPicPr>
          <p:nvPr>
            <p:ph sz="half" idx="1"/>
          </p:nvPr>
        </p:nvPicPr>
        <p:blipFill>
          <a:blip r:embed="rId3"/>
          <a:stretch>
            <a:fillRect/>
          </a:stretch>
        </p:blipFill>
        <p:spPr>
          <a:xfrm>
            <a:off x="546100" y="1712535"/>
            <a:ext cx="4877223" cy="3673158"/>
          </a:xfrm>
        </p:spPr>
      </p:pic>
      <p:pic>
        <p:nvPicPr>
          <p:cNvPr id="15" name="Content Placeholder 14">
            <a:extLst>
              <a:ext uri="{FF2B5EF4-FFF2-40B4-BE49-F238E27FC236}">
                <a16:creationId xmlns:a16="http://schemas.microsoft.com/office/drawing/2014/main" id="{78F95813-7227-6A77-E236-B903F17C72AA}"/>
              </a:ext>
            </a:extLst>
          </p:cNvPr>
          <p:cNvPicPr>
            <a:picLocks noGrp="1" noChangeAspect="1"/>
          </p:cNvPicPr>
          <p:nvPr>
            <p:ph sz="half" idx="2"/>
          </p:nvPr>
        </p:nvPicPr>
        <p:blipFill>
          <a:blip r:embed="rId4"/>
          <a:stretch>
            <a:fillRect/>
          </a:stretch>
        </p:blipFill>
        <p:spPr>
          <a:xfrm>
            <a:off x="6280150" y="1906973"/>
            <a:ext cx="4854361" cy="2042337"/>
          </a:xfrm>
        </p:spPr>
      </p:pic>
      <p:sp>
        <p:nvSpPr>
          <p:cNvPr id="3" name="Rectangle 2">
            <a:extLst>
              <a:ext uri="{FF2B5EF4-FFF2-40B4-BE49-F238E27FC236}">
                <a16:creationId xmlns:a16="http://schemas.microsoft.com/office/drawing/2014/main" id="{4070D798-51C6-B066-A7DC-068FAC1CC365}"/>
              </a:ext>
            </a:extLst>
          </p:cNvPr>
          <p:cNvSpPr/>
          <p:nvPr/>
        </p:nvSpPr>
        <p:spPr>
          <a:xfrm>
            <a:off x="3685649" y="3949310"/>
            <a:ext cx="488054" cy="280491"/>
          </a:xfrm>
          <a:prstGeom prst="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4" name="Rectangle 3">
            <a:extLst>
              <a:ext uri="{FF2B5EF4-FFF2-40B4-BE49-F238E27FC236}">
                <a16:creationId xmlns:a16="http://schemas.microsoft.com/office/drawing/2014/main" id="{05959074-CAB0-E6DC-8952-898EAD7F4AFD}"/>
              </a:ext>
            </a:extLst>
          </p:cNvPr>
          <p:cNvSpPr/>
          <p:nvPr/>
        </p:nvSpPr>
        <p:spPr>
          <a:xfrm>
            <a:off x="2002704" y="3977360"/>
            <a:ext cx="392687" cy="280491"/>
          </a:xfrm>
          <a:prstGeom prst="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5" name="Rectangle 4">
            <a:extLst>
              <a:ext uri="{FF2B5EF4-FFF2-40B4-BE49-F238E27FC236}">
                <a16:creationId xmlns:a16="http://schemas.microsoft.com/office/drawing/2014/main" id="{5131AD66-0B75-53EC-FD1E-3A4B8907B4D9}"/>
              </a:ext>
            </a:extLst>
          </p:cNvPr>
          <p:cNvSpPr/>
          <p:nvPr/>
        </p:nvSpPr>
        <p:spPr>
          <a:xfrm>
            <a:off x="2947595" y="4229801"/>
            <a:ext cx="1979406" cy="395987"/>
          </a:xfrm>
          <a:prstGeom prst="rect">
            <a:avLst/>
          </a:prstGeom>
          <a:noFill/>
          <a:ln w="28575">
            <a:solidFill>
              <a:srgbClr val="68B1FF"/>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Tree>
    <p:extLst>
      <p:ext uri="{BB962C8B-B14F-4D97-AF65-F5344CB8AC3E}">
        <p14:creationId xmlns:p14="http://schemas.microsoft.com/office/powerpoint/2010/main" val="11119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8EA9-F8E0-B038-2B23-4ED5396DA21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C4F1D6E-8B37-87D3-E007-D75C5E24B628}"/>
              </a:ext>
            </a:extLst>
          </p:cNvPr>
          <p:cNvSpPr txBox="1">
            <a:spLocks noGrp="1"/>
          </p:cNvSpPr>
          <p:nvPr>
            <p:ph type="title"/>
          </p:nvPr>
        </p:nvSpPr>
        <p:spPr>
          <a:xfrm>
            <a:off x="546099" y="549275"/>
            <a:ext cx="11091672" cy="505908"/>
          </a:xfrm>
          <a:prstGeom prst="rect">
            <a:avLst/>
          </a:prstGeom>
        </p:spPr>
        <p:txBody>
          <a:bodyPr vert="horz" wrap="square" lIns="0" tIns="13335" rIns="0" bIns="0" rtlCol="0">
            <a:spAutoFit/>
          </a:bodyPr>
          <a:lstStyle/>
          <a:p>
            <a:pPr marL="12700">
              <a:lnSpc>
                <a:spcPct val="100000"/>
              </a:lnSpc>
              <a:spcBef>
                <a:spcPts val="105"/>
              </a:spcBef>
            </a:pPr>
            <a:r>
              <a:rPr lang="en-US" dirty="0"/>
              <a:t>Register and log</a:t>
            </a:r>
            <a:r>
              <a:rPr lang="en-US" spc="-30" dirty="0"/>
              <a:t> </a:t>
            </a:r>
            <a:r>
              <a:rPr lang="en-US" dirty="0"/>
              <a:t>in</a:t>
            </a:r>
            <a:r>
              <a:rPr lang="en-US" spc="-15" dirty="0"/>
              <a:t> t</a:t>
            </a:r>
            <a:r>
              <a:rPr lang="en-US" dirty="0"/>
              <a:t>o</a:t>
            </a:r>
            <a:r>
              <a:rPr lang="en-US" spc="-35" dirty="0"/>
              <a:t> the </a:t>
            </a:r>
            <a:r>
              <a:rPr lang="en-US" dirty="0"/>
              <a:t>Accelerator documentation center</a:t>
            </a:r>
            <a:endParaRPr lang="en-US" spc="-10" dirty="0"/>
          </a:p>
        </p:txBody>
      </p:sp>
      <p:sp>
        <p:nvSpPr>
          <p:cNvPr id="7" name="Content Placeholder 6">
            <a:extLst>
              <a:ext uri="{FF2B5EF4-FFF2-40B4-BE49-F238E27FC236}">
                <a16:creationId xmlns:a16="http://schemas.microsoft.com/office/drawing/2014/main" id="{AE68F1D0-508A-9C7F-6F72-6FCDF9D46402}"/>
              </a:ext>
            </a:extLst>
          </p:cNvPr>
          <p:cNvSpPr>
            <a:spLocks noGrp="1"/>
          </p:cNvSpPr>
          <p:nvPr>
            <p:ph sz="half" idx="1"/>
          </p:nvPr>
        </p:nvSpPr>
        <p:spPr>
          <a:xfrm>
            <a:off x="546099" y="1825625"/>
            <a:ext cx="5365752" cy="3513667"/>
          </a:xfrm>
        </p:spPr>
        <p:txBody>
          <a:bodyPr vert="horz" lIns="0" tIns="0" rIns="0" bIns="0" spcCol="365760" rtlCol="0" anchor="t">
            <a:normAutofit/>
          </a:bodyPr>
          <a:lstStyle/>
          <a:p>
            <a:pPr marL="0" indent="0">
              <a:buNone/>
            </a:pPr>
            <a:r>
              <a:rPr lang="en-US" dirty="0"/>
              <a:t>If you already have an account, log in to </a:t>
            </a:r>
            <a:r>
              <a:rPr lang="en-US" b="0" i="0" dirty="0">
                <a:solidFill>
                  <a:srgbClr val="000000"/>
                </a:solidFill>
                <a:effectLst/>
                <a:latin typeface="Calibri" panose="020F0502020204030204" pitchFamily="34" charset="0"/>
                <a:hlinkClick r:id="rId4"/>
              </a:rPr>
              <a:t>cytiva.com/</a:t>
            </a:r>
            <a:r>
              <a:rPr lang="en-US" b="0" i="0" dirty="0" err="1">
                <a:solidFill>
                  <a:srgbClr val="000000"/>
                </a:solidFill>
                <a:effectLst/>
                <a:latin typeface="Calibri" panose="020F0502020204030204" pitchFamily="34" charset="0"/>
                <a:hlinkClick r:id="rId4"/>
              </a:rPr>
              <a:t>adc</a:t>
            </a:r>
            <a:r>
              <a:rPr lang="en-US" dirty="0"/>
              <a:t>, with your e-mail address </a:t>
            </a:r>
            <a:br>
              <a:rPr lang="en-US" dirty="0"/>
            </a:br>
            <a:r>
              <a:rPr lang="en-US" dirty="0"/>
              <a:t>and password.</a:t>
            </a:r>
          </a:p>
          <a:p>
            <a:pPr marL="0" indent="0">
              <a:buNone/>
            </a:pPr>
            <a:r>
              <a:rPr lang="en-US" dirty="0"/>
              <a:t>If you do not have an account, click ‘Register’ and follow the instructions to create one. This platform does not allow shared user accounts. </a:t>
            </a:r>
          </a:p>
          <a:p>
            <a:pPr marL="0" indent="0">
              <a:buNone/>
            </a:pPr>
            <a:r>
              <a:rPr lang="en-US" dirty="0"/>
              <a:t>Once the account is approved, click ‘Sign in’.</a:t>
            </a:r>
          </a:p>
          <a:p>
            <a:pPr marL="0" indent="0">
              <a:buNone/>
            </a:pPr>
            <a:r>
              <a:rPr lang="en-US" dirty="0"/>
              <a:t>We recommend using Google Chrome to access the Accelerator documentation center.</a:t>
            </a:r>
          </a:p>
          <a:p>
            <a:pPr marL="0" indent="0">
              <a:buNone/>
            </a:pPr>
            <a:endParaRPr lang="en-US" dirty="0"/>
          </a:p>
          <a:p>
            <a:pPr marL="0" indent="0">
              <a:buNone/>
            </a:pPr>
            <a:endParaRPr lang="en-US" dirty="0"/>
          </a:p>
          <a:p>
            <a:pPr marL="0" indent="0">
              <a:buNone/>
            </a:pPr>
            <a:endParaRPr lang="en-SE" dirty="0"/>
          </a:p>
        </p:txBody>
      </p:sp>
      <p:pic>
        <p:nvPicPr>
          <p:cNvPr id="8" name="Content Placeholder 7">
            <a:extLst>
              <a:ext uri="{FF2B5EF4-FFF2-40B4-BE49-F238E27FC236}">
                <a16:creationId xmlns:a16="http://schemas.microsoft.com/office/drawing/2014/main" id="{5613313B-34B4-018E-AC02-6B7A79B86015}"/>
              </a:ext>
            </a:extLst>
          </p:cNvPr>
          <p:cNvPicPr>
            <a:picLocks noGrp="1" noChangeAspect="1"/>
          </p:cNvPicPr>
          <p:nvPr>
            <p:ph sz="half" idx="2"/>
          </p:nvPr>
        </p:nvPicPr>
        <p:blipFill>
          <a:blip r:embed="rId5"/>
          <a:stretch>
            <a:fillRect/>
          </a:stretch>
        </p:blipFill>
        <p:spPr>
          <a:xfrm>
            <a:off x="5911850" y="1611841"/>
            <a:ext cx="4808676" cy="2220927"/>
          </a:xfrm>
          <a:prstGeom prst="rect">
            <a:avLst/>
          </a:prstGeom>
          <a:solidFill>
            <a:srgbClr val="0F2346"/>
          </a:solidFill>
          <a:ln>
            <a:noFill/>
          </a:ln>
        </p:spPr>
      </p:pic>
      <p:pic>
        <p:nvPicPr>
          <p:cNvPr id="3" name="Picture 2">
            <a:extLst>
              <a:ext uri="{FF2B5EF4-FFF2-40B4-BE49-F238E27FC236}">
                <a16:creationId xmlns:a16="http://schemas.microsoft.com/office/drawing/2014/main" id="{482E65F4-79C7-AC78-C582-3FF41EA33F8C}"/>
              </a:ext>
            </a:extLst>
          </p:cNvPr>
          <p:cNvPicPr>
            <a:picLocks noChangeAspect="1"/>
          </p:cNvPicPr>
          <p:nvPr/>
        </p:nvPicPr>
        <p:blipFill>
          <a:blip r:embed="rId6"/>
          <a:stretch>
            <a:fillRect/>
          </a:stretch>
        </p:blipFill>
        <p:spPr>
          <a:xfrm>
            <a:off x="7960119" y="3133971"/>
            <a:ext cx="3313471" cy="2419104"/>
          </a:xfrm>
          <a:prstGeom prst="rect">
            <a:avLst/>
          </a:prstGeom>
          <a:ln>
            <a:noFill/>
          </a:ln>
        </p:spPr>
      </p:pic>
      <p:sp>
        <p:nvSpPr>
          <p:cNvPr id="4" name="TextBox 3">
            <a:extLst>
              <a:ext uri="{FF2B5EF4-FFF2-40B4-BE49-F238E27FC236}">
                <a16:creationId xmlns:a16="http://schemas.microsoft.com/office/drawing/2014/main" id="{D5A14957-90E1-40F4-BC0E-A1B656AFFFF2}"/>
              </a:ext>
            </a:extLst>
          </p:cNvPr>
          <p:cNvSpPr txBox="1"/>
          <p:nvPr/>
        </p:nvSpPr>
        <p:spPr>
          <a:xfrm>
            <a:off x="546100" y="5553076"/>
            <a:ext cx="11091672" cy="527049"/>
          </a:xfrm>
          <a:prstGeom prst="rect">
            <a:avLst/>
          </a:prstGeom>
          <a:solidFill>
            <a:schemeClr val="bg2"/>
          </a:solidFill>
        </p:spPr>
        <p:txBody>
          <a:bodyPr wrap="square" lIns="46800" tIns="46800" rIns="46800" bIns="46800" rtlCol="0" anchor="ctr">
            <a:noAutofit/>
          </a:bodyPr>
          <a:lstStyle/>
          <a:p>
            <a:pPr algn="ctr">
              <a:spcBef>
                <a:spcPts val="1200"/>
              </a:spcBef>
              <a:buSzPct val="100000"/>
            </a:pPr>
            <a:r>
              <a:rPr lang="en-US" b="1" dirty="0"/>
              <a:t>Note: Regulatory support and Accelerator documentation center require two separate login accounts.</a:t>
            </a:r>
          </a:p>
        </p:txBody>
      </p:sp>
    </p:spTree>
    <p:extLst>
      <p:ext uri="{BB962C8B-B14F-4D97-AF65-F5344CB8AC3E}">
        <p14:creationId xmlns:p14="http://schemas.microsoft.com/office/powerpoint/2010/main" val="1766691621"/>
      </p:ext>
    </p:extLst>
  </p:cSld>
  <p:clrMapOvr>
    <a:masterClrMapping/>
  </p:clrMapOvr>
  <p:transition spd="med">
    <p:fade/>
  </p:transition>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D9FA6-78FB-E2A4-FD21-3829BB096BD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73BE5D5-9473-C765-1AFC-6A822A54FE13}"/>
              </a:ext>
            </a:extLst>
          </p:cNvPr>
          <p:cNvSpPr txBox="1">
            <a:spLocks noGrp="1"/>
          </p:cNvSpPr>
          <p:nvPr>
            <p:ph type="title"/>
          </p:nvPr>
        </p:nvSpPr>
        <p:spPr>
          <a:xfrm>
            <a:off x="546099" y="549275"/>
            <a:ext cx="11091672" cy="505908"/>
          </a:xfrm>
          <a:prstGeom prst="rect">
            <a:avLst/>
          </a:prstGeom>
        </p:spPr>
        <p:txBody>
          <a:bodyPr vert="horz" wrap="square" lIns="0" tIns="13335" rIns="0" bIns="0" rtlCol="0">
            <a:spAutoFit/>
          </a:bodyPr>
          <a:lstStyle/>
          <a:p>
            <a:pPr marL="12700">
              <a:lnSpc>
                <a:spcPct val="100000"/>
              </a:lnSpc>
              <a:spcBef>
                <a:spcPts val="105"/>
              </a:spcBef>
            </a:pPr>
            <a:r>
              <a:rPr lang="en-US" dirty="0">
                <a:solidFill>
                  <a:srgbClr val="00886F"/>
                </a:solidFill>
                <a:latin typeface="Cytiva Aktiv"/>
                <a:cs typeface="Segoe UI"/>
              </a:rPr>
              <a:t>Help for the Accelerator documentation center </a:t>
            </a:r>
            <a:endParaRPr lang="en-US" spc="-10" dirty="0">
              <a:solidFill>
                <a:srgbClr val="00886F"/>
              </a:solidFill>
              <a:latin typeface="Cytiva Aktiv"/>
              <a:cs typeface="Segoe UI"/>
            </a:endParaRPr>
          </a:p>
        </p:txBody>
      </p:sp>
      <p:sp>
        <p:nvSpPr>
          <p:cNvPr id="7" name="Content Placeholder 6">
            <a:extLst>
              <a:ext uri="{FF2B5EF4-FFF2-40B4-BE49-F238E27FC236}">
                <a16:creationId xmlns:a16="http://schemas.microsoft.com/office/drawing/2014/main" id="{93F67282-21E2-2ABE-F572-E9889F51BEB2}"/>
              </a:ext>
            </a:extLst>
          </p:cNvPr>
          <p:cNvSpPr>
            <a:spLocks noGrp="1"/>
          </p:cNvSpPr>
          <p:nvPr>
            <p:ph sz="half" idx="1"/>
          </p:nvPr>
        </p:nvSpPr>
        <p:spPr>
          <a:xfrm>
            <a:off x="554038" y="1713801"/>
            <a:ext cx="5357813" cy="4366324"/>
          </a:xfrm>
        </p:spPr>
        <p:txBody>
          <a:bodyPr>
            <a:normAutofit/>
          </a:bodyPr>
          <a:lstStyle/>
          <a:p>
            <a:pPr marL="0" indent="0">
              <a:buNone/>
            </a:pPr>
            <a:endParaRPr lang="en-US" dirty="0"/>
          </a:p>
          <a:p>
            <a:pPr marL="0" indent="0">
              <a:buNone/>
            </a:pPr>
            <a:endParaRPr lang="en-US" dirty="0"/>
          </a:p>
          <a:p>
            <a:pPr marL="0" indent="0">
              <a:buNone/>
            </a:pPr>
            <a:endParaRPr lang="en-SE" dirty="0"/>
          </a:p>
        </p:txBody>
      </p:sp>
      <p:sp>
        <p:nvSpPr>
          <p:cNvPr id="6" name="TextBox 5">
            <a:extLst>
              <a:ext uri="{FF2B5EF4-FFF2-40B4-BE49-F238E27FC236}">
                <a16:creationId xmlns:a16="http://schemas.microsoft.com/office/drawing/2014/main" id="{44F86655-D55E-6D1A-0E22-F7A7948BB0B9}"/>
              </a:ext>
            </a:extLst>
          </p:cNvPr>
          <p:cNvSpPr txBox="1"/>
          <p:nvPr/>
        </p:nvSpPr>
        <p:spPr>
          <a:xfrm>
            <a:off x="469242" y="1731523"/>
            <a:ext cx="5442608" cy="2308324"/>
          </a:xfrm>
          <a:prstGeom prst="rect">
            <a:avLst/>
          </a:prstGeom>
          <a:noFill/>
        </p:spPr>
        <p:txBody>
          <a:bodyPr wrap="square">
            <a:spAutoFit/>
          </a:bodyPr>
          <a:lstStyle/>
          <a:p>
            <a:r>
              <a:rPr lang="en-GB" sz="1800" dirty="0">
                <a:effectLst/>
                <a:latin typeface="Cytiva Aktiv" panose="020B0504020202020204" pitchFamily="34" charset="0"/>
                <a:ea typeface="Calibri" panose="020F0502020204030204" pitchFamily="34" charset="0"/>
                <a:cs typeface="Times New Roman" panose="02020603050405020304" pitchFamily="18" charset="0"/>
              </a:rPr>
              <a:t>Under the Accelerator documentation </a:t>
            </a:r>
            <a:r>
              <a:rPr lang="en-GB" sz="1800" dirty="0" err="1">
                <a:effectLst/>
                <a:latin typeface="Cytiva Aktiv" panose="020B0504020202020204" pitchFamily="34" charset="0"/>
                <a:ea typeface="Calibri" panose="020F0502020204030204" pitchFamily="34" charset="0"/>
                <a:cs typeface="Times New Roman" panose="02020603050405020304" pitchFamily="18" charset="0"/>
              </a:rPr>
              <a:t>center</a:t>
            </a:r>
            <a:r>
              <a:rPr lang="en-GB" sz="1800" dirty="0">
                <a:effectLst/>
                <a:latin typeface="Cytiva Aktiv" panose="020B0504020202020204" pitchFamily="34" charset="0"/>
                <a:ea typeface="Calibri" panose="020F0502020204030204" pitchFamily="34" charset="0"/>
                <a:cs typeface="Times New Roman" panose="02020603050405020304" pitchFamily="18" charset="0"/>
              </a:rPr>
              <a:t> </a:t>
            </a:r>
            <a:br>
              <a:rPr lang="en-GB" sz="1800" dirty="0">
                <a:effectLst/>
                <a:latin typeface="Cytiva Aktiv" panose="020B0504020202020204" pitchFamily="34" charset="0"/>
                <a:ea typeface="Calibri" panose="020F0502020204030204" pitchFamily="34" charset="0"/>
                <a:cs typeface="Times New Roman" panose="02020603050405020304" pitchFamily="18" charset="0"/>
              </a:rPr>
            </a:br>
            <a:r>
              <a:rPr lang="en-GB" sz="1800" dirty="0">
                <a:effectLst/>
                <a:latin typeface="Cytiva Aktiv" panose="020B0504020202020204" pitchFamily="34" charset="0"/>
                <a:ea typeface="Calibri" panose="020F0502020204030204" pitchFamily="34" charset="0"/>
                <a:cs typeface="Times New Roman" panose="02020603050405020304" pitchFamily="18" charset="0"/>
              </a:rPr>
              <a:t>sign in and registration page, you will find an extensive </a:t>
            </a:r>
            <a:r>
              <a:rPr lang="en-GB" sz="1800" dirty="0">
                <a:effectLst/>
                <a:latin typeface="Cytiva Aktiv" panose="020B0504020202020204" pitchFamily="34" charset="0"/>
                <a:ea typeface="Calibri" panose="020F0502020204030204" pitchFamily="34" charset="0"/>
                <a:cs typeface="Times New Roman" panose="02020603050405020304" pitchFamily="18" charset="0"/>
                <a:hlinkClick r:id="rId3"/>
              </a:rPr>
              <a:t>help guide</a:t>
            </a:r>
            <a:r>
              <a:rPr lang="en-GB" sz="1800" dirty="0">
                <a:effectLst/>
                <a:latin typeface="Cytiva Aktiv" panose="020B0504020202020204" pitchFamily="34" charset="0"/>
                <a:ea typeface="Calibri" panose="020F0502020204030204" pitchFamily="34" charset="0"/>
                <a:cs typeface="Times New Roman" panose="02020603050405020304" pitchFamily="18" charset="0"/>
              </a:rPr>
              <a:t>.  </a:t>
            </a:r>
          </a:p>
          <a:p>
            <a:endParaRPr lang="en-GB" dirty="0">
              <a:latin typeface="Cytiva Aktiv" panose="020B0504020202020204" pitchFamily="34" charset="0"/>
              <a:ea typeface="Calibri" panose="020F0502020204030204" pitchFamily="34" charset="0"/>
              <a:cs typeface="Times New Roman" panose="02020603050405020304" pitchFamily="18" charset="0"/>
            </a:endParaRPr>
          </a:p>
          <a:p>
            <a:r>
              <a:rPr lang="en-GB" sz="1800" dirty="0">
                <a:effectLst/>
                <a:latin typeface="Cytiva Aktiv" panose="020B0504020202020204" pitchFamily="34" charset="0"/>
                <a:ea typeface="Calibri" panose="020F0502020204030204" pitchFamily="34" charset="0"/>
                <a:cs typeface="Times New Roman" panose="02020603050405020304" pitchFamily="18" charset="0"/>
              </a:rPr>
              <a:t>This guide provides detailed information around </a:t>
            </a:r>
            <a:br>
              <a:rPr lang="en-GB" sz="1800" dirty="0">
                <a:effectLst/>
                <a:latin typeface="Cytiva Aktiv" panose="020B0504020202020204" pitchFamily="34" charset="0"/>
                <a:ea typeface="Calibri" panose="020F0502020204030204" pitchFamily="34" charset="0"/>
                <a:cs typeface="Times New Roman" panose="02020603050405020304" pitchFamily="18" charset="0"/>
              </a:rPr>
            </a:br>
            <a:r>
              <a:rPr lang="en-GB" sz="1800" dirty="0">
                <a:effectLst/>
                <a:latin typeface="Cytiva Aktiv" panose="020B0504020202020204" pitchFamily="34" charset="0"/>
                <a:ea typeface="Calibri" panose="020F0502020204030204" pitchFamily="34" charset="0"/>
                <a:cs typeface="Times New Roman" panose="02020603050405020304" pitchFamily="18" charset="0"/>
              </a:rPr>
              <a:t>the extractable documents, document categories, </a:t>
            </a:r>
            <a:br>
              <a:rPr lang="en-GB" sz="1800" dirty="0">
                <a:effectLst/>
                <a:latin typeface="Cytiva Aktiv" panose="020B0504020202020204" pitchFamily="34" charset="0"/>
                <a:ea typeface="Calibri" panose="020F0502020204030204" pitchFamily="34" charset="0"/>
                <a:cs typeface="Times New Roman" panose="02020603050405020304" pitchFamily="18" charset="0"/>
              </a:rPr>
            </a:br>
            <a:r>
              <a:rPr lang="en-GB" sz="1800" dirty="0">
                <a:effectLst/>
                <a:latin typeface="Cytiva Aktiv" panose="020B0504020202020204" pitchFamily="34" charset="0"/>
                <a:ea typeface="Calibri" panose="020F0502020204030204" pitchFamily="34" charset="0"/>
                <a:cs typeface="Times New Roman" panose="02020603050405020304" pitchFamily="18" charset="0"/>
              </a:rPr>
              <a:t>and drawings that are in the Accelerator</a:t>
            </a:r>
            <a:r>
              <a:rPr lang="en-GB" dirty="0">
                <a:latin typeface="Cytiva Aktiv" panose="020B0504020202020204" pitchFamily="34" charset="0"/>
                <a:ea typeface="Calibri" panose="020F0502020204030204" pitchFamily="34" charset="0"/>
                <a:cs typeface="Times New Roman" panose="02020603050405020304" pitchFamily="18" charset="0"/>
              </a:rPr>
              <a:t> </a:t>
            </a:r>
            <a:r>
              <a:rPr lang="en-GB" sz="1800" dirty="0">
                <a:effectLst/>
                <a:latin typeface="Cytiva Aktiv" panose="020B0504020202020204" pitchFamily="34" charset="0"/>
                <a:ea typeface="Calibri" panose="020F0502020204030204" pitchFamily="34" charset="0"/>
                <a:cs typeface="Times New Roman" panose="02020603050405020304" pitchFamily="18" charset="0"/>
              </a:rPr>
              <a:t>documentation </a:t>
            </a:r>
            <a:r>
              <a:rPr lang="en-GB" sz="1800" dirty="0" err="1">
                <a:effectLst/>
                <a:latin typeface="Cytiva Aktiv" panose="020B0504020202020204" pitchFamily="34" charset="0"/>
                <a:ea typeface="Calibri" panose="020F0502020204030204" pitchFamily="34" charset="0"/>
                <a:cs typeface="Times New Roman" panose="02020603050405020304" pitchFamily="18" charset="0"/>
              </a:rPr>
              <a:t>center</a:t>
            </a:r>
            <a:r>
              <a:rPr lang="en-GB" sz="1800" dirty="0">
                <a:effectLst/>
                <a:latin typeface="Cytiva Aktiv" panose="020B0504020202020204" pitchFamily="34" charset="0"/>
                <a:ea typeface="Calibri" panose="020F0502020204030204" pitchFamily="34" charset="0"/>
                <a:cs typeface="Times New Roman" panose="02020603050405020304" pitchFamily="18" charset="0"/>
              </a:rPr>
              <a:t>. </a:t>
            </a:r>
            <a:endParaRPr lang="en-GB" dirty="0">
              <a:latin typeface="Cytiva Aktiv" panose="020B0504020202020204" pitchFamily="34" charset="0"/>
            </a:endParaRPr>
          </a:p>
        </p:txBody>
      </p:sp>
      <p:pic>
        <p:nvPicPr>
          <p:cNvPr id="10" name="Content Placeholder 9">
            <a:extLst>
              <a:ext uri="{FF2B5EF4-FFF2-40B4-BE49-F238E27FC236}">
                <a16:creationId xmlns:a16="http://schemas.microsoft.com/office/drawing/2014/main" id="{81CB92DE-9DF8-F0ED-1CED-B5C76FB775F4}"/>
              </a:ext>
            </a:extLst>
          </p:cNvPr>
          <p:cNvPicPr>
            <a:picLocks noGrp="1" noChangeAspect="1"/>
          </p:cNvPicPr>
          <p:nvPr>
            <p:ph sz="half" idx="2"/>
          </p:nvPr>
        </p:nvPicPr>
        <p:blipFill>
          <a:blip r:embed="rId4"/>
          <a:stretch>
            <a:fillRect/>
          </a:stretch>
        </p:blipFill>
        <p:spPr>
          <a:xfrm>
            <a:off x="6280151" y="1828800"/>
            <a:ext cx="4847619" cy="1809524"/>
          </a:xfrm>
          <a:ln>
            <a:solidFill>
              <a:srgbClr val="FF5900"/>
            </a:solidFill>
          </a:ln>
        </p:spPr>
      </p:pic>
      <p:pic>
        <p:nvPicPr>
          <p:cNvPr id="13" name="Picture 12">
            <a:extLst>
              <a:ext uri="{FF2B5EF4-FFF2-40B4-BE49-F238E27FC236}">
                <a16:creationId xmlns:a16="http://schemas.microsoft.com/office/drawing/2014/main" id="{603AAB38-97D5-87D0-708D-B71D9EA558F7}"/>
              </a:ext>
            </a:extLst>
          </p:cNvPr>
          <p:cNvPicPr>
            <a:picLocks noChangeAspect="1"/>
          </p:cNvPicPr>
          <p:nvPr/>
        </p:nvPicPr>
        <p:blipFill>
          <a:blip r:embed="rId5"/>
          <a:stretch>
            <a:fillRect/>
          </a:stretch>
        </p:blipFill>
        <p:spPr>
          <a:xfrm>
            <a:off x="9455847" y="3327093"/>
            <a:ext cx="2181924" cy="2753032"/>
          </a:xfrm>
          <a:prstGeom prst="rect">
            <a:avLst/>
          </a:prstGeom>
          <a:ln>
            <a:solidFill>
              <a:srgbClr val="FF5900"/>
            </a:solidFill>
          </a:ln>
        </p:spPr>
      </p:pic>
    </p:spTree>
    <p:extLst>
      <p:ext uri="{BB962C8B-B14F-4D97-AF65-F5344CB8AC3E}">
        <p14:creationId xmlns:p14="http://schemas.microsoft.com/office/powerpoint/2010/main" val="2550950967"/>
      </p:ext>
    </p:extLst>
  </p:cSld>
  <p:clrMapOvr>
    <a:masterClrMapping/>
  </p:clrMapOvr>
  <p:transition spd="med">
    <p:fade/>
  </p:transition>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D7AA8-1B6C-8ACB-CA49-010CCA326B8D}"/>
              </a:ext>
            </a:extLst>
          </p:cNvPr>
          <p:cNvPicPr>
            <a:picLocks noChangeAspect="1"/>
          </p:cNvPicPr>
          <p:nvPr/>
        </p:nvPicPr>
        <p:blipFill>
          <a:blip r:embed="rId4"/>
          <a:srcRect r="51596"/>
          <a:stretch/>
        </p:blipFill>
        <p:spPr>
          <a:xfrm>
            <a:off x="534337" y="1828800"/>
            <a:ext cx="4142108" cy="2319326"/>
          </a:xfrm>
          <a:prstGeom prst="rect">
            <a:avLst/>
          </a:prstGeom>
          <a:noFill/>
          <a:ln>
            <a:noFill/>
          </a:ln>
        </p:spPr>
      </p:pic>
      <p:sp>
        <p:nvSpPr>
          <p:cNvPr id="4" name="Title 1">
            <a:extLst>
              <a:ext uri="{FF2B5EF4-FFF2-40B4-BE49-F238E27FC236}">
                <a16:creationId xmlns:a16="http://schemas.microsoft.com/office/drawing/2014/main" id="{FC483127-C340-478A-8B40-B17275E46D59}"/>
              </a:ext>
            </a:extLst>
          </p:cNvPr>
          <p:cNvSpPr>
            <a:spLocks noGrp="1"/>
          </p:cNvSpPr>
          <p:nvPr>
            <p:ph type="title"/>
          </p:nvPr>
        </p:nvSpPr>
        <p:spPr>
          <a:xfrm>
            <a:off x="546099" y="374882"/>
            <a:ext cx="11091672" cy="716825"/>
          </a:xfrm>
        </p:spPr>
        <p:txBody>
          <a:bodyPr anchor="ctr">
            <a:normAutofit/>
          </a:bodyPr>
          <a:lstStyle/>
          <a:p>
            <a:r>
              <a:rPr lang="en-US" dirty="0"/>
              <a:t>Document module in</a:t>
            </a:r>
            <a:r>
              <a:rPr lang="en-US" spc="-15" dirty="0"/>
              <a:t> </a:t>
            </a:r>
            <a:r>
              <a:rPr lang="en-US" dirty="0"/>
              <a:t>the Accelerator documentation center </a:t>
            </a:r>
          </a:p>
        </p:txBody>
      </p:sp>
      <p:sp>
        <p:nvSpPr>
          <p:cNvPr id="16" name="Content Placeholder 15">
            <a:extLst>
              <a:ext uri="{FF2B5EF4-FFF2-40B4-BE49-F238E27FC236}">
                <a16:creationId xmlns:a16="http://schemas.microsoft.com/office/drawing/2014/main" id="{4D1C3992-965D-23D8-F430-6BDB256435D8}"/>
              </a:ext>
            </a:extLst>
          </p:cNvPr>
          <p:cNvSpPr>
            <a:spLocks noGrp="1"/>
          </p:cNvSpPr>
          <p:nvPr>
            <p:ph sz="half" idx="2"/>
          </p:nvPr>
        </p:nvSpPr>
        <p:spPr>
          <a:xfrm>
            <a:off x="6280150" y="1478668"/>
            <a:ext cx="5357621" cy="5338916"/>
          </a:xfrm>
        </p:spPr>
        <p:txBody>
          <a:bodyPr>
            <a:normAutofit/>
          </a:bodyPr>
          <a:lstStyle/>
          <a:p>
            <a:pPr marL="0" indent="0">
              <a:buNone/>
            </a:pP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Once logged in to the Accelerator documentation </a:t>
            </a:r>
            <a:r>
              <a:rPr lang="en-GB" sz="1600" kern="100" dirty="0" err="1">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center</a:t>
            </a: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you’ll have multiple ways to access the information:</a:t>
            </a:r>
            <a:endParaRPr lang="en-GB" sz="1600" kern="100" dirty="0">
              <a:effectLst/>
              <a:latin typeface="Cytiva Aktiv" panose="020B0504020202020204" pitchFamily="34" charset="0"/>
              <a:ea typeface="Calibri" panose="020F0502020204030204" pitchFamily="34" charset="0"/>
              <a:cs typeface="Times New Roman" panose="02020603050405020304" pitchFamily="18" charset="0"/>
            </a:endParaRPr>
          </a:p>
          <a:p>
            <a:pPr>
              <a:spcBef>
                <a:spcPts val="600"/>
              </a:spcBef>
              <a:spcAft>
                <a:spcPts val="800"/>
              </a:spcAft>
            </a:pP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Searching by component ‘</a:t>
            </a:r>
            <a:r>
              <a:rPr lang="en-GB" sz="1600" kern="10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Pa</a:t>
            </a: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rt number’ </a:t>
            </a:r>
            <a:r>
              <a:rPr lang="en-GB" sz="1600" kern="10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displays the</a:t>
            </a: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component’s status, the description and the manufacturer.  </a:t>
            </a:r>
            <a:endParaRPr lang="en-GB" sz="1600" kern="100" dirty="0">
              <a:effectLst/>
              <a:latin typeface="Cytiva Aktiv" panose="020B0504020202020204" pitchFamily="34" charset="0"/>
              <a:ea typeface="Calibri" panose="020F0502020204030204" pitchFamily="34" charset="0"/>
              <a:cs typeface="Times New Roman" panose="02020603050405020304" pitchFamily="18" charset="0"/>
            </a:endParaRPr>
          </a:p>
          <a:p>
            <a:pPr>
              <a:spcBef>
                <a:spcPts val="600"/>
              </a:spcBef>
              <a:spcAft>
                <a:spcPts val="800"/>
              </a:spcAft>
            </a:pPr>
            <a:r>
              <a:rPr lang="en-US"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Searching by ‘Manufacturer’ displays the available s</a:t>
            </a:r>
            <a:r>
              <a:rPr lang="en-US" sz="1600" kern="10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upplier</a:t>
            </a:r>
            <a:r>
              <a:rPr lang="en-US"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documents. </a:t>
            </a:r>
          </a:p>
          <a:p>
            <a:pPr>
              <a:spcBef>
                <a:spcPts val="600"/>
              </a:spcBef>
              <a:spcAft>
                <a:spcPts val="800"/>
              </a:spcAft>
            </a:pP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Searching by ‘Document keyword’ lets you search </a:t>
            </a:r>
            <a:r>
              <a:rPr lang="en-GB" sz="1600" kern="10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using exact matches from document names.</a:t>
            </a: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a:t>
            </a:r>
          </a:p>
          <a:p>
            <a:pPr>
              <a:spcBef>
                <a:spcPts val="600"/>
              </a:spcBef>
              <a:spcAft>
                <a:spcPts val="800"/>
              </a:spcAft>
            </a:pPr>
            <a:r>
              <a:rPr lang="en-US" sz="1600" kern="100" dirty="0">
                <a:effectLst/>
                <a:latin typeface="Cytiva Aktiv" panose="020B0504020202020204" pitchFamily="34" charset="0"/>
                <a:ea typeface="Calibri" panose="020F0502020204030204" pitchFamily="34" charset="0"/>
                <a:cs typeface="Times New Roman" panose="02020603050405020304" pitchFamily="18" charset="0"/>
              </a:rPr>
              <a:t>Refine results by product category or document category </a:t>
            </a:r>
            <a:br>
              <a:rPr lang="en-US" sz="1600" kern="100" dirty="0">
                <a:effectLst/>
                <a:latin typeface="Cytiva Aktiv" panose="020B0504020202020204" pitchFamily="34" charset="0"/>
                <a:ea typeface="Calibri" panose="020F0502020204030204" pitchFamily="34" charset="0"/>
                <a:cs typeface="Times New Roman" panose="02020603050405020304" pitchFamily="18" charset="0"/>
              </a:rPr>
            </a:br>
            <a:r>
              <a:rPr lang="en-US" sz="1600" kern="100" dirty="0">
                <a:effectLst/>
                <a:latin typeface="Cytiva Aktiv" panose="020B0504020202020204" pitchFamily="34" charset="0"/>
                <a:ea typeface="Calibri" panose="020F0502020204030204" pitchFamily="34" charset="0"/>
                <a:cs typeface="Times New Roman" panose="02020603050405020304" pitchFamily="18" charset="0"/>
              </a:rPr>
              <a:t>(or sub-category) e.g., extractable reports. </a:t>
            </a:r>
          </a:p>
          <a:p>
            <a:pPr marL="0" indent="0">
              <a:spcAft>
                <a:spcPts val="800"/>
              </a:spcAft>
              <a:buNone/>
            </a:pPr>
            <a:r>
              <a:rPr lang="en-GB" sz="1600" dirty="0"/>
              <a:t>After entering your search criteria, the availability column will show either ‘View’ or ‘Download’ for documents you can access. </a:t>
            </a:r>
            <a:br>
              <a:rPr lang="en-GB" sz="1600" dirty="0"/>
            </a:br>
            <a:br>
              <a:rPr lang="en-GB" sz="1600" dirty="0"/>
            </a:br>
            <a:r>
              <a:rPr lang="en-GB" sz="1600" dirty="0"/>
              <a:t>For confidential or third-party documents, ‘Request’ will appear—this initiates the NDA process.</a:t>
            </a:r>
            <a:endParaRPr lang="en-SE" sz="1600" dirty="0">
              <a:latin typeface="Cytiva Aktiv" panose="020B0504020202020204" pitchFamily="34" charset="0"/>
            </a:endParaRPr>
          </a:p>
        </p:txBody>
      </p:sp>
      <p:sp>
        <p:nvSpPr>
          <p:cNvPr id="11" name="Rectangle 10">
            <a:extLst>
              <a:ext uri="{FF2B5EF4-FFF2-40B4-BE49-F238E27FC236}">
                <a16:creationId xmlns:a16="http://schemas.microsoft.com/office/drawing/2014/main" id="{F2CAD92D-132A-8533-D7C7-FDABC4AAB397}"/>
              </a:ext>
            </a:extLst>
          </p:cNvPr>
          <p:cNvSpPr/>
          <p:nvPr/>
        </p:nvSpPr>
        <p:spPr>
          <a:xfrm>
            <a:off x="4893547" y="4574202"/>
            <a:ext cx="584752" cy="601449"/>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SE" sz="2000"/>
          </a:p>
        </p:txBody>
      </p:sp>
      <p:pic>
        <p:nvPicPr>
          <p:cNvPr id="3" name="Picture 2">
            <a:extLst>
              <a:ext uri="{FF2B5EF4-FFF2-40B4-BE49-F238E27FC236}">
                <a16:creationId xmlns:a16="http://schemas.microsoft.com/office/drawing/2014/main" id="{941BB765-FEFE-9560-3D60-0492F39146C2}"/>
              </a:ext>
            </a:extLst>
          </p:cNvPr>
          <p:cNvPicPr>
            <a:picLocks noChangeAspect="1"/>
          </p:cNvPicPr>
          <p:nvPr/>
        </p:nvPicPr>
        <p:blipFill rotWithShape="1">
          <a:blip r:embed="rId5"/>
          <a:srcRect l="1112" t="23366" r="1443"/>
          <a:stretch/>
        </p:blipFill>
        <p:spPr>
          <a:xfrm>
            <a:off x="934682" y="3904717"/>
            <a:ext cx="4543616" cy="1270934"/>
          </a:xfrm>
          <a:prstGeom prst="rect">
            <a:avLst/>
          </a:prstGeom>
          <a:ln>
            <a:solidFill>
              <a:schemeClr val="accent1"/>
            </a:solidFill>
          </a:ln>
        </p:spPr>
      </p:pic>
    </p:spTree>
    <p:extLst>
      <p:ext uri="{BB962C8B-B14F-4D97-AF65-F5344CB8AC3E}">
        <p14:creationId xmlns:p14="http://schemas.microsoft.com/office/powerpoint/2010/main" val="55101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F250F-831A-D440-2AC2-E794EB2F4A38}"/>
              </a:ext>
            </a:extLst>
          </p:cNvPr>
          <p:cNvSpPr>
            <a:spLocks noGrp="1"/>
          </p:cNvSpPr>
          <p:nvPr>
            <p:ph type="title"/>
          </p:nvPr>
        </p:nvSpPr>
        <p:spPr>
          <a:xfrm>
            <a:off x="535825" y="497905"/>
            <a:ext cx="11091672" cy="1009041"/>
          </a:xfrm>
        </p:spPr>
        <p:txBody>
          <a:bodyPr/>
          <a:lstStyle/>
          <a:p>
            <a:r>
              <a:rPr lang="en-US" dirty="0"/>
              <a:t>Common document searches</a:t>
            </a:r>
            <a:endParaRPr lang="en-SE" dirty="0"/>
          </a:p>
        </p:txBody>
      </p:sp>
      <p:sp>
        <p:nvSpPr>
          <p:cNvPr id="3" name="Content Placeholder 2">
            <a:extLst>
              <a:ext uri="{FF2B5EF4-FFF2-40B4-BE49-F238E27FC236}">
                <a16:creationId xmlns:a16="http://schemas.microsoft.com/office/drawing/2014/main" id="{C2915504-A665-43FF-6AC4-CC0262BB4C0A}"/>
              </a:ext>
            </a:extLst>
          </p:cNvPr>
          <p:cNvSpPr>
            <a:spLocks noGrp="1"/>
          </p:cNvSpPr>
          <p:nvPr>
            <p:ph sz="half" idx="1"/>
          </p:nvPr>
        </p:nvSpPr>
        <p:spPr/>
        <p:txBody>
          <a:bodyPr numCol="1">
            <a:normAutofit/>
          </a:bodyPr>
          <a:lstStyle/>
          <a:p>
            <a:pPr marL="0" indent="0">
              <a:buNone/>
            </a:pPr>
            <a:r>
              <a:rPr lang="en-US" sz="1800" dirty="0">
                <a:effectLst/>
                <a:latin typeface="+mj-lt"/>
              </a:rPr>
              <a:t>How to find extractable reports, </a:t>
            </a:r>
            <a:br>
              <a:rPr lang="en-US" sz="1800" dirty="0">
                <a:effectLst/>
                <a:latin typeface="+mj-lt"/>
              </a:rPr>
            </a:br>
            <a:r>
              <a:rPr lang="en-US" sz="1800" dirty="0">
                <a:effectLst/>
                <a:latin typeface="+mj-lt"/>
              </a:rPr>
              <a:t>if you do not have a specific ref</a:t>
            </a:r>
            <a:r>
              <a:rPr lang="en-US" dirty="0">
                <a:effectLst/>
                <a:latin typeface="+mj-lt"/>
              </a:rPr>
              <a:t>.	</a:t>
            </a:r>
            <a:br>
              <a:rPr lang="en-US" dirty="0">
                <a:effectLst/>
                <a:latin typeface="+mj-lt"/>
              </a:rPr>
            </a:br>
            <a:br>
              <a:rPr lang="en-US" dirty="0">
                <a:effectLst/>
                <a:latin typeface="+mj-lt"/>
              </a:rPr>
            </a:br>
            <a:endParaRPr lang="en-US" dirty="0">
              <a:effectLst/>
              <a:latin typeface="+mj-lt"/>
            </a:endParaRPr>
          </a:p>
        </p:txBody>
      </p:sp>
      <p:sp>
        <p:nvSpPr>
          <p:cNvPr id="4" name="Content Placeholder 3">
            <a:extLst>
              <a:ext uri="{FF2B5EF4-FFF2-40B4-BE49-F238E27FC236}">
                <a16:creationId xmlns:a16="http://schemas.microsoft.com/office/drawing/2014/main" id="{759C5ED9-8C01-1A4D-D06F-27420EE71D17}"/>
              </a:ext>
            </a:extLst>
          </p:cNvPr>
          <p:cNvSpPr>
            <a:spLocks noGrp="1"/>
          </p:cNvSpPr>
          <p:nvPr>
            <p:ph sz="half" idx="2"/>
          </p:nvPr>
        </p:nvSpPr>
        <p:spPr/>
        <p:txBody>
          <a:bodyPr/>
          <a:lstStyle/>
          <a:p>
            <a:pPr marL="0" indent="0">
              <a:buNone/>
            </a:pPr>
            <a:r>
              <a:rPr lang="en-US" sz="1800" dirty="0">
                <a:effectLst/>
                <a:latin typeface="+mj-lt"/>
              </a:rPr>
              <a:t>How to find qualification reports for CCN, if </a:t>
            </a:r>
            <a:r>
              <a:rPr lang="en-US" sz="1800" dirty="0"/>
              <a:t>you do not have a specific ref.</a:t>
            </a:r>
            <a:br>
              <a:rPr lang="en-US" sz="2000" dirty="0">
                <a:effectLst/>
                <a:latin typeface="+mj-lt"/>
              </a:rPr>
            </a:br>
            <a:endParaRPr lang="en-SE" dirty="0">
              <a:latin typeface="+mj-lt"/>
            </a:endParaRPr>
          </a:p>
        </p:txBody>
      </p:sp>
      <p:sp>
        <p:nvSpPr>
          <p:cNvPr id="5" name="Content Placeholder 4">
            <a:extLst>
              <a:ext uri="{FF2B5EF4-FFF2-40B4-BE49-F238E27FC236}">
                <a16:creationId xmlns:a16="http://schemas.microsoft.com/office/drawing/2014/main" id="{43B0FF2B-5F8E-20C6-2D7D-4D0B7B52E194}"/>
              </a:ext>
            </a:extLst>
          </p:cNvPr>
          <p:cNvSpPr>
            <a:spLocks noGrp="1"/>
          </p:cNvSpPr>
          <p:nvPr>
            <p:ph sz="quarter" idx="13"/>
          </p:nvPr>
        </p:nvSpPr>
        <p:spPr>
          <a:xfrm>
            <a:off x="8189470" y="1828800"/>
            <a:ext cx="3456432" cy="4251960"/>
          </a:xfrm>
        </p:spPr>
        <p:txBody>
          <a:bodyPr>
            <a:normAutofit/>
          </a:bodyPr>
          <a:lstStyle/>
          <a:p>
            <a:pPr marL="0" indent="0">
              <a:buNone/>
            </a:pPr>
            <a:r>
              <a:rPr lang="en-US" sz="1800" dirty="0">
                <a:effectLst/>
                <a:latin typeface="+mj-lt"/>
              </a:rPr>
              <a:t>How to find sterilization reports and sterilization sites, if </a:t>
            </a:r>
            <a:r>
              <a:rPr lang="en-US" sz="1800" dirty="0"/>
              <a:t>you do not have a specific ref.</a:t>
            </a:r>
            <a:endParaRPr lang="en-SE" sz="1800" dirty="0">
              <a:latin typeface="+mj-lt"/>
            </a:endParaRPr>
          </a:p>
        </p:txBody>
      </p:sp>
      <p:pic>
        <p:nvPicPr>
          <p:cNvPr id="6" name="Picture 5" descr="A screenshot of a document library&#10;&#10;AI-generated content may be incorrect.">
            <a:extLst>
              <a:ext uri="{FF2B5EF4-FFF2-40B4-BE49-F238E27FC236}">
                <a16:creationId xmlns:a16="http://schemas.microsoft.com/office/drawing/2014/main" id="{84BFB7C2-B440-8E6C-13AD-48417BAD2881}"/>
              </a:ext>
            </a:extLst>
          </p:cNvPr>
          <p:cNvPicPr>
            <a:picLocks noChangeAspect="1"/>
          </p:cNvPicPr>
          <p:nvPr/>
        </p:nvPicPr>
        <p:blipFill rotWithShape="1">
          <a:blip r:embed="rId3">
            <a:extLst>
              <a:ext uri="{28A0092B-C50C-407E-A947-70E740481C1C}">
                <a14:useLocalDpi xmlns:a14="http://schemas.microsoft.com/office/drawing/2010/main" val="0"/>
              </a:ext>
            </a:extLst>
          </a:blip>
          <a:srcRect l="8445" t="13308" r="25528" b="3993"/>
          <a:stretch>
            <a:fillRect/>
          </a:stretch>
        </p:blipFill>
        <p:spPr bwMode="auto">
          <a:xfrm>
            <a:off x="8184894" y="2847340"/>
            <a:ext cx="2621280" cy="3314700"/>
          </a:xfrm>
          <a:prstGeom prst="rect">
            <a:avLst/>
          </a:prstGeom>
          <a:noFill/>
          <a:ln>
            <a:noFill/>
          </a:ln>
          <a:extLst>
            <a:ext uri="{53640926-AAD7-44D8-BBD7-CCE9431645EC}">
              <a14:shadowObscured xmlns:a14="http://schemas.microsoft.com/office/drawing/2010/main"/>
            </a:ext>
          </a:extLst>
        </p:spPr>
      </p:pic>
      <p:pic>
        <p:nvPicPr>
          <p:cNvPr id="7" name="Picture 6" descr="A screenshot of a document library&#10;&#10;AI-generated content may be incorrect.">
            <a:extLst>
              <a:ext uri="{FF2B5EF4-FFF2-40B4-BE49-F238E27FC236}">
                <a16:creationId xmlns:a16="http://schemas.microsoft.com/office/drawing/2014/main" id="{D5C4306D-DB96-E9E7-AEF0-2F3E5B9E6B34}"/>
              </a:ext>
            </a:extLst>
          </p:cNvPr>
          <p:cNvPicPr>
            <a:picLocks noChangeAspect="1"/>
          </p:cNvPicPr>
          <p:nvPr/>
        </p:nvPicPr>
        <p:blipFill rotWithShape="1">
          <a:blip r:embed="rId4">
            <a:extLst>
              <a:ext uri="{28A0092B-C50C-407E-A947-70E740481C1C}">
                <a14:useLocalDpi xmlns:a14="http://schemas.microsoft.com/office/drawing/2010/main" val="0"/>
              </a:ext>
            </a:extLst>
          </a:blip>
          <a:srcRect l="10674" t="10677" r="21910" b="9651"/>
          <a:stretch>
            <a:fillRect/>
          </a:stretch>
        </p:blipFill>
        <p:spPr bwMode="auto">
          <a:xfrm>
            <a:off x="554229" y="2766060"/>
            <a:ext cx="2743200" cy="2956560"/>
          </a:xfrm>
          <a:prstGeom prst="rect">
            <a:avLst/>
          </a:prstGeom>
          <a:noFill/>
          <a:ln>
            <a:noFill/>
          </a:ln>
          <a:extLst>
            <a:ext uri="{53640926-AAD7-44D8-BBD7-CCE9431645EC}">
              <a14:shadowObscured xmlns:a14="http://schemas.microsoft.com/office/drawing/2010/main"/>
            </a:ext>
          </a:extLst>
        </p:spPr>
      </p:pic>
      <p:pic>
        <p:nvPicPr>
          <p:cNvPr id="8" name="Picture 7" descr="A screenshot of a document library&#10;&#10;AI-generated content may be incorrect.">
            <a:extLst>
              <a:ext uri="{FF2B5EF4-FFF2-40B4-BE49-F238E27FC236}">
                <a16:creationId xmlns:a16="http://schemas.microsoft.com/office/drawing/2014/main" id="{5ACDF25C-EDCD-7727-BC74-1D46103CE8BD}"/>
              </a:ext>
            </a:extLst>
          </p:cNvPr>
          <p:cNvPicPr>
            <a:picLocks noChangeAspect="1"/>
          </p:cNvPicPr>
          <p:nvPr/>
        </p:nvPicPr>
        <p:blipFill rotWithShape="1">
          <a:blip r:embed="rId5">
            <a:extLst>
              <a:ext uri="{28A0092B-C50C-407E-A947-70E740481C1C}">
                <a14:useLocalDpi xmlns:a14="http://schemas.microsoft.com/office/drawing/2010/main" val="0"/>
              </a:ext>
            </a:extLst>
          </a:blip>
          <a:srcRect l="10769" t="14964" r="20220" b="9502"/>
          <a:stretch>
            <a:fillRect/>
          </a:stretch>
        </p:blipFill>
        <p:spPr bwMode="auto">
          <a:xfrm>
            <a:off x="4363718" y="2847340"/>
            <a:ext cx="2839113" cy="2875280"/>
          </a:xfrm>
          <a:prstGeom prst="rect">
            <a:avLst/>
          </a:prstGeom>
          <a:noFill/>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B89203B6-3FE2-7F5F-6C93-874EDF97607E}"/>
              </a:ext>
            </a:extLst>
          </p:cNvPr>
          <p:cNvSpPr txBox="1"/>
          <p:nvPr/>
        </p:nvSpPr>
        <p:spPr>
          <a:xfrm>
            <a:off x="546097" y="5715635"/>
            <a:ext cx="3448301" cy="466725"/>
          </a:xfrm>
          <a:prstGeom prst="rect">
            <a:avLst/>
          </a:prstGeom>
          <a:noFill/>
        </p:spPr>
        <p:txBody>
          <a:bodyPr wrap="square" lIns="46800" tIns="46800" rIns="46800" bIns="46800" rtlCol="0">
            <a:normAutofit/>
          </a:bodyPr>
          <a:lstStyle/>
          <a:p>
            <a:pPr algn="l">
              <a:lnSpc>
                <a:spcPct val="100000"/>
              </a:lnSpc>
              <a:spcBef>
                <a:spcPts val="1200"/>
              </a:spcBef>
              <a:buSzPct val="100000"/>
            </a:pPr>
            <a:r>
              <a:rPr lang="en-US" sz="1200" dirty="0"/>
              <a:t>Another optional way to find CCN related extractable reports is available, please see the </a:t>
            </a:r>
            <a:r>
              <a:rPr lang="en-US" sz="1200" dirty="0">
                <a:hlinkClick r:id="rId6" action="ppaction://hlinksldjump"/>
              </a:rPr>
              <a:t>Help guide</a:t>
            </a:r>
            <a:r>
              <a:rPr lang="en-US" sz="1200" dirty="0"/>
              <a:t>. </a:t>
            </a:r>
            <a:endParaRPr lang="en-SE" sz="1200" dirty="0"/>
          </a:p>
        </p:txBody>
      </p:sp>
    </p:spTree>
    <p:extLst>
      <p:ext uri="{BB962C8B-B14F-4D97-AF65-F5344CB8AC3E}">
        <p14:creationId xmlns:p14="http://schemas.microsoft.com/office/powerpoint/2010/main" val="27606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A2606-B6FD-F9ED-F9FA-2923E01718E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4EB4AFF-4687-3AEE-1724-D3AC6FDCFCA1}"/>
              </a:ext>
            </a:extLst>
          </p:cNvPr>
          <p:cNvSpPr txBox="1">
            <a:spLocks noGrp="1"/>
          </p:cNvSpPr>
          <p:nvPr>
            <p:ph type="title"/>
          </p:nvPr>
        </p:nvSpPr>
        <p:spPr>
          <a:xfrm>
            <a:off x="515277" y="405439"/>
            <a:ext cx="11091672" cy="505908"/>
          </a:xfrm>
          <a:prstGeom prst="rect">
            <a:avLst/>
          </a:prstGeom>
        </p:spPr>
        <p:txBody>
          <a:bodyPr vert="horz" wrap="square" lIns="0" tIns="13335" rIns="0" bIns="0" rtlCol="0">
            <a:spAutoFit/>
          </a:bodyPr>
          <a:lstStyle/>
          <a:p>
            <a:pPr marL="12700">
              <a:lnSpc>
                <a:spcPct val="100000"/>
              </a:lnSpc>
              <a:spcBef>
                <a:spcPts val="105"/>
              </a:spcBef>
            </a:pPr>
            <a:r>
              <a:rPr lang="en-US" dirty="0"/>
              <a:t>Document categories in</a:t>
            </a:r>
            <a:r>
              <a:rPr lang="en-US" spc="-15" dirty="0"/>
              <a:t> </a:t>
            </a:r>
            <a:r>
              <a:rPr lang="en-US" dirty="0"/>
              <a:t>the Accelerator documentation center </a:t>
            </a:r>
            <a:endParaRPr lang="en-US" spc="-10" dirty="0"/>
          </a:p>
        </p:txBody>
      </p:sp>
      <p:sp>
        <p:nvSpPr>
          <p:cNvPr id="7" name="Content Placeholder 6">
            <a:extLst>
              <a:ext uri="{FF2B5EF4-FFF2-40B4-BE49-F238E27FC236}">
                <a16:creationId xmlns:a16="http://schemas.microsoft.com/office/drawing/2014/main" id="{C72DDDDF-6934-7FAA-1C08-842DF84E7442}"/>
              </a:ext>
            </a:extLst>
          </p:cNvPr>
          <p:cNvSpPr>
            <a:spLocks noGrp="1"/>
          </p:cNvSpPr>
          <p:nvPr>
            <p:ph sz="half" idx="1"/>
          </p:nvPr>
        </p:nvSpPr>
        <p:spPr/>
        <p:txBody>
          <a:bodyPr>
            <a:normAutofit/>
          </a:bodyPr>
          <a:lstStyle/>
          <a:p>
            <a:pPr marL="0" indent="0">
              <a:buNone/>
            </a:pP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Use the document category dropdown to narrow your search.  </a:t>
            </a:r>
          </a:p>
          <a:p>
            <a:pPr marL="0" indent="0">
              <a:buNone/>
            </a:pP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Some document categories have sub-categories to help you refine your search further.  </a:t>
            </a:r>
          </a:p>
          <a:p>
            <a:pPr marL="0" indent="0">
              <a:buNone/>
            </a:pP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A table </a:t>
            </a:r>
            <a:r>
              <a:rPr lang="en-GB" sz="1600" kern="10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of categories and sub-categories </a:t>
            </a: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is available </a:t>
            </a:r>
            <a:r>
              <a:rPr lang="en-GB" sz="1600" kern="100" dirty="0">
                <a:solidFill>
                  <a:srgbClr val="000000"/>
                </a:solidFill>
                <a:latin typeface="Cytiva Aktiv" panose="020B0504020202020204" pitchFamily="34" charset="0"/>
                <a:ea typeface="Calibri" panose="020F0502020204030204" pitchFamily="34" charset="0"/>
                <a:cs typeface="Times New Roman" panose="02020603050405020304" pitchFamily="18" charset="0"/>
              </a:rPr>
              <a:t>in</a:t>
            </a: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the </a:t>
            </a:r>
            <a:r>
              <a:rPr lang="en-GB" sz="1600" dirty="0">
                <a:effectLst/>
                <a:latin typeface="Cytiva Aktiv" panose="020B0504020202020204" pitchFamily="34" charset="0"/>
                <a:ea typeface="Calibri" panose="020F0502020204030204" pitchFamily="34" charset="0"/>
                <a:cs typeface="Times New Roman" panose="02020603050405020304" pitchFamily="18" charset="0"/>
                <a:hlinkClick r:id="rId3"/>
              </a:rPr>
              <a:t>help guide</a:t>
            </a: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  </a:t>
            </a:r>
          </a:p>
          <a:p>
            <a:pPr marL="0" indent="0">
              <a:buNone/>
            </a:pPr>
            <a:r>
              <a:rPr lang="en-GB" sz="1600" kern="100" dirty="0">
                <a:solidFill>
                  <a:srgbClr val="000000"/>
                </a:solidFill>
                <a:effectLst/>
                <a:latin typeface="Cytiva Aktiv" panose="020B0504020202020204" pitchFamily="34" charset="0"/>
                <a:ea typeface="Calibri" panose="020F0502020204030204" pitchFamily="34" charset="0"/>
                <a:cs typeface="Times New Roman" panose="02020603050405020304" pitchFamily="18" charset="0"/>
              </a:rPr>
              <a:t>The number in brackets next to each category name indicates how many documents are available in each category. </a:t>
            </a:r>
            <a:endParaRPr lang="en-GB" sz="1600" kern="100" dirty="0">
              <a:effectLst/>
              <a:latin typeface="Cytiva Aktiv" panose="020B0504020202020204" pitchFamily="34" charset="0"/>
              <a:ea typeface="Calibri" panose="020F0502020204030204" pitchFamily="34" charset="0"/>
              <a:cs typeface="Times New Roman" panose="02020603050405020304" pitchFamily="18" charset="0"/>
            </a:endParaRPr>
          </a:p>
          <a:p>
            <a:pPr marL="0" indent="0">
              <a:buNone/>
            </a:pPr>
            <a:endParaRPr lang="en-SE" dirty="0">
              <a:latin typeface="Cytiva Aktiv" panose="020B0504020202020204" pitchFamily="34" charset="0"/>
            </a:endParaRPr>
          </a:p>
        </p:txBody>
      </p:sp>
      <p:pic>
        <p:nvPicPr>
          <p:cNvPr id="10" name="Content Placeholder 9" descr="A screenshot of a computer&#10;&#10;AI-generated content may be incorrect.">
            <a:extLst>
              <a:ext uri="{FF2B5EF4-FFF2-40B4-BE49-F238E27FC236}">
                <a16:creationId xmlns:a16="http://schemas.microsoft.com/office/drawing/2014/main" id="{A18F6DD7-7BD2-AF2D-2E1C-AAFF44C6FEDD}"/>
              </a:ext>
            </a:extLst>
          </p:cNvPr>
          <p:cNvPicPr>
            <a:picLocks noGrp="1" noChangeAspect="1"/>
          </p:cNvPicPr>
          <p:nvPr>
            <p:ph sz="half" idx="2"/>
          </p:nvPr>
        </p:nvPicPr>
        <p:blipFill>
          <a:blip r:embed="rId4"/>
          <a:stretch>
            <a:fillRect/>
          </a:stretch>
        </p:blipFill>
        <p:spPr>
          <a:xfrm>
            <a:off x="4252722" y="1668420"/>
            <a:ext cx="7447785" cy="3074268"/>
          </a:xfrm>
          <a:prstGeom prst="rect">
            <a:avLst/>
          </a:prstGeom>
        </p:spPr>
      </p:pic>
    </p:spTree>
    <p:extLst>
      <p:ext uri="{BB962C8B-B14F-4D97-AF65-F5344CB8AC3E}">
        <p14:creationId xmlns:p14="http://schemas.microsoft.com/office/powerpoint/2010/main" val="2901666156"/>
      </p:ext>
    </p:extLst>
  </p:cSld>
  <p:clrMapOvr>
    <a:masterClrMapping/>
  </p:clrMapOvr>
  <p:transition spd="med">
    <p:fade/>
  </p:transition>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EA43-90C9-BF41-239E-8DB2DB1BF703}"/>
              </a:ext>
            </a:extLst>
          </p:cNvPr>
          <p:cNvSpPr>
            <a:spLocks noGrp="1"/>
          </p:cNvSpPr>
          <p:nvPr>
            <p:ph type="title"/>
          </p:nvPr>
        </p:nvSpPr>
        <p:spPr>
          <a:xfrm>
            <a:off x="546099" y="549275"/>
            <a:ext cx="11091672" cy="1009041"/>
          </a:xfrm>
        </p:spPr>
        <p:txBody>
          <a:bodyPr/>
          <a:lstStyle/>
          <a:p>
            <a:r>
              <a:rPr lang="en-US" dirty="0"/>
              <a:t>NDA request in the Accelerator documentation center </a:t>
            </a:r>
            <a:endParaRPr lang="en-GB" dirty="0"/>
          </a:p>
        </p:txBody>
      </p:sp>
      <p:sp>
        <p:nvSpPr>
          <p:cNvPr id="6" name="Content Placeholder 5">
            <a:extLst>
              <a:ext uri="{FF2B5EF4-FFF2-40B4-BE49-F238E27FC236}">
                <a16:creationId xmlns:a16="http://schemas.microsoft.com/office/drawing/2014/main" id="{BF0E00C9-2009-CB6B-DC4C-9E3DD2694D5B}"/>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666A819-5A19-B00C-80AF-D9691F43D092}"/>
              </a:ext>
            </a:extLst>
          </p:cNvPr>
          <p:cNvSpPr>
            <a:spLocks noGrp="1"/>
          </p:cNvSpPr>
          <p:nvPr>
            <p:ph sz="half" idx="2"/>
          </p:nvPr>
        </p:nvSpPr>
        <p:spPr>
          <a:xfrm>
            <a:off x="6280150" y="1825625"/>
            <a:ext cx="5357621" cy="4254500"/>
          </a:xfrm>
        </p:spPr>
        <p:txBody>
          <a:bodyPr vert="horz" lIns="0" tIns="0" rIns="0" bIns="0" spcCol="365760" rtlCol="0" anchor="t">
            <a:normAutofit/>
          </a:bodyPr>
          <a:lstStyle/>
          <a:p>
            <a:r>
              <a:rPr lang="en-US" dirty="0"/>
              <a:t>Begin the NDA signing process by selecting ‘Request’ against a confidential/third-party document. </a:t>
            </a:r>
            <a:r>
              <a:rPr lang="en-GB" dirty="0"/>
              <a:t>You should receive a response within three business days</a:t>
            </a:r>
            <a:r>
              <a:rPr lang="en-US" dirty="0"/>
              <a:t>.</a:t>
            </a:r>
          </a:p>
          <a:p>
            <a:r>
              <a:rPr lang="en-US" dirty="0"/>
              <a:t>Assign someone with appropriate authorization to sign the NDA on behalf of your site. </a:t>
            </a:r>
          </a:p>
          <a:p>
            <a:r>
              <a:rPr lang="en-US" dirty="0" err="1"/>
              <a:t>Cytiva</a:t>
            </a:r>
            <a:r>
              <a:rPr lang="en-US" dirty="0"/>
              <a:t> will process your request. Once the NDA is signed, you’ll be able to access confidential and third-party documentation within 48 hours.  </a:t>
            </a:r>
          </a:p>
          <a:p>
            <a:endParaRPr lang="en-SE" dirty="0"/>
          </a:p>
        </p:txBody>
      </p:sp>
      <p:pic>
        <p:nvPicPr>
          <p:cNvPr id="8" name="Picture 7">
            <a:extLst>
              <a:ext uri="{FF2B5EF4-FFF2-40B4-BE49-F238E27FC236}">
                <a16:creationId xmlns:a16="http://schemas.microsoft.com/office/drawing/2014/main" id="{6958A620-2286-253E-DF1E-6D26121AE8B9}"/>
              </a:ext>
            </a:extLst>
          </p:cNvPr>
          <p:cNvPicPr>
            <a:picLocks noChangeAspect="1"/>
          </p:cNvPicPr>
          <p:nvPr/>
        </p:nvPicPr>
        <p:blipFill rotWithShape="1">
          <a:blip r:embed="rId4"/>
          <a:srcRect l="1112" t="23366" r="1443"/>
          <a:stretch/>
        </p:blipFill>
        <p:spPr>
          <a:xfrm>
            <a:off x="546099" y="1825626"/>
            <a:ext cx="5367042" cy="1501262"/>
          </a:xfrm>
          <a:prstGeom prst="rect">
            <a:avLst/>
          </a:prstGeom>
          <a:ln>
            <a:solidFill>
              <a:schemeClr val="tx2"/>
            </a:solidFill>
          </a:ln>
        </p:spPr>
      </p:pic>
      <p:pic>
        <p:nvPicPr>
          <p:cNvPr id="20" name="Picture 19">
            <a:extLst>
              <a:ext uri="{FF2B5EF4-FFF2-40B4-BE49-F238E27FC236}">
                <a16:creationId xmlns:a16="http://schemas.microsoft.com/office/drawing/2014/main" id="{1595959C-E94B-9182-E648-E4CBC943B39C}"/>
              </a:ext>
            </a:extLst>
          </p:cNvPr>
          <p:cNvPicPr>
            <a:picLocks noChangeAspect="1"/>
          </p:cNvPicPr>
          <p:nvPr/>
        </p:nvPicPr>
        <p:blipFill>
          <a:blip r:embed="rId5"/>
          <a:stretch>
            <a:fillRect/>
          </a:stretch>
        </p:blipFill>
        <p:spPr>
          <a:xfrm>
            <a:off x="554229" y="3594198"/>
            <a:ext cx="5359558" cy="2094663"/>
          </a:xfrm>
          <a:prstGeom prst="rect">
            <a:avLst/>
          </a:prstGeom>
          <a:ln>
            <a:solidFill>
              <a:schemeClr val="tx2"/>
            </a:solidFill>
          </a:ln>
        </p:spPr>
      </p:pic>
    </p:spTree>
    <p:extLst>
      <p:ext uri="{BB962C8B-B14F-4D97-AF65-F5344CB8AC3E}">
        <p14:creationId xmlns:p14="http://schemas.microsoft.com/office/powerpoint/2010/main" val="109400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1609E0-C73E-5D3F-6AAE-16D009DE9DFB}"/>
              </a:ext>
            </a:extLst>
          </p:cNvPr>
          <p:cNvSpPr>
            <a:spLocks noGrp="1"/>
          </p:cNvSpPr>
          <p:nvPr>
            <p:ph type="title"/>
          </p:nvPr>
        </p:nvSpPr>
        <p:spPr>
          <a:xfrm>
            <a:off x="546099" y="508179"/>
            <a:ext cx="11091672" cy="1009041"/>
          </a:xfrm>
        </p:spPr>
        <p:txBody>
          <a:bodyPr/>
          <a:lstStyle/>
          <a:p>
            <a:r>
              <a:rPr lang="en-US" dirty="0"/>
              <a:t>Presentation overview and quick links</a:t>
            </a:r>
            <a:endParaRPr lang="en-SE" dirty="0"/>
          </a:p>
        </p:txBody>
      </p:sp>
      <p:sp>
        <p:nvSpPr>
          <p:cNvPr id="4" name="Content Placeholder 3">
            <a:extLst>
              <a:ext uri="{FF2B5EF4-FFF2-40B4-BE49-F238E27FC236}">
                <a16:creationId xmlns:a16="http://schemas.microsoft.com/office/drawing/2014/main" id="{747D9B9C-A9C9-8C7F-A527-C6514BB762AF}"/>
              </a:ext>
            </a:extLst>
          </p:cNvPr>
          <p:cNvSpPr>
            <a:spLocks noGrp="1"/>
          </p:cNvSpPr>
          <p:nvPr>
            <p:ph idx="1"/>
          </p:nvPr>
        </p:nvSpPr>
        <p:spPr>
          <a:xfrm>
            <a:off x="548640" y="1741712"/>
            <a:ext cx="10322560" cy="4255135"/>
          </a:xfrm>
        </p:spPr>
        <p:txBody>
          <a:bodyPr numCol="2"/>
          <a:lstStyle/>
          <a:p>
            <a:r>
              <a:rPr lang="en-US" dirty="0">
                <a:hlinkClick r:id="rId4" action="ppaction://hlinksldjump"/>
              </a:rPr>
              <a:t>Two separate online systems</a:t>
            </a:r>
            <a:endParaRPr lang="en-US" dirty="0"/>
          </a:p>
          <a:p>
            <a:pPr lvl="1"/>
            <a:r>
              <a:rPr lang="en-US" dirty="0" err="1">
                <a:hlinkClick r:id="rId5" action="ppaction://hlinksldjump"/>
              </a:rPr>
              <a:t>Cytiva’s</a:t>
            </a:r>
            <a:r>
              <a:rPr lang="en-US" dirty="0">
                <a:hlinkClick r:id="rId5" action="ppaction://hlinksldjump"/>
              </a:rPr>
              <a:t> regulatory support documentation – summary</a:t>
            </a:r>
            <a:endParaRPr lang="en-US" dirty="0">
              <a:hlinkClick r:id="rId6" action="ppaction://hlinksldjump"/>
            </a:endParaRPr>
          </a:p>
          <a:p>
            <a:r>
              <a:rPr lang="en-US" dirty="0">
                <a:hlinkClick r:id="rId6" action="ppaction://hlinksldjump"/>
              </a:rPr>
              <a:t>Accessing extractables information</a:t>
            </a:r>
            <a:endParaRPr lang="en-US" dirty="0"/>
          </a:p>
          <a:p>
            <a:r>
              <a:rPr lang="en-US" dirty="0">
                <a:hlinkClick r:id="rId7" action="ppaction://hlinksldjump"/>
              </a:rPr>
              <a:t>Locating your lot-specific product certificate</a:t>
            </a:r>
            <a:endParaRPr lang="en-US" dirty="0"/>
          </a:p>
          <a:p>
            <a:r>
              <a:rPr lang="en-US" dirty="0">
                <a:hlinkClick r:id="rId8" action="ppaction://hlinksldjump"/>
              </a:rPr>
              <a:t>Log in to the regulatory support website</a:t>
            </a:r>
            <a:endParaRPr lang="en-US" dirty="0"/>
          </a:p>
          <a:p>
            <a:pPr lvl="1"/>
            <a:r>
              <a:rPr lang="en-US" dirty="0">
                <a:hlinkClick r:id="rId9" action="ppaction://hlinksldjump"/>
              </a:rPr>
              <a:t>Start your subscription</a:t>
            </a:r>
            <a:endParaRPr lang="en-US" dirty="0"/>
          </a:p>
          <a:p>
            <a:pPr lvl="1"/>
            <a:r>
              <a:rPr lang="en-US" dirty="0">
                <a:hlinkClick r:id="rId10" action="ppaction://hlinksldjump"/>
              </a:rPr>
              <a:t>View your active subscriptions</a:t>
            </a:r>
            <a:endParaRPr lang="en-US" dirty="0"/>
          </a:p>
          <a:p>
            <a:r>
              <a:rPr lang="en-US" dirty="0">
                <a:hlinkClick r:id="rId11" action="ppaction://hlinksldjump"/>
              </a:rPr>
              <a:t>E-mail notifications</a:t>
            </a:r>
            <a:endParaRPr lang="en-US" dirty="0"/>
          </a:p>
          <a:p>
            <a:pPr marL="0" indent="0">
              <a:buNone/>
            </a:pPr>
            <a:endParaRPr lang="en-US" dirty="0"/>
          </a:p>
          <a:p>
            <a:r>
              <a:rPr lang="en-US" dirty="0">
                <a:hlinkClick r:id="rId12" action="ppaction://hlinksldjump"/>
              </a:rPr>
              <a:t>Register and log in to the </a:t>
            </a:r>
            <a:br>
              <a:rPr lang="en-US" dirty="0">
                <a:hlinkClick r:id="rId12" action="ppaction://hlinksldjump"/>
              </a:rPr>
            </a:br>
            <a:r>
              <a:rPr lang="en-US" dirty="0">
                <a:hlinkClick r:id="rId12" action="ppaction://hlinksldjump"/>
              </a:rPr>
              <a:t>Accelerator™ documentation center </a:t>
            </a:r>
            <a:r>
              <a:rPr lang="en-US" dirty="0"/>
              <a:t> </a:t>
            </a:r>
          </a:p>
          <a:p>
            <a:pPr lvl="1"/>
            <a:r>
              <a:rPr lang="en-US" dirty="0">
                <a:hlinkClick r:id="rId13" action="ppaction://hlinksldjump"/>
              </a:rPr>
              <a:t>Help for the Accelerator </a:t>
            </a:r>
            <a:br>
              <a:rPr lang="en-US" dirty="0">
                <a:hlinkClick r:id="rId13" action="ppaction://hlinksldjump"/>
              </a:rPr>
            </a:br>
            <a:r>
              <a:rPr lang="en-US" dirty="0">
                <a:hlinkClick r:id="rId13" action="ppaction://hlinksldjump"/>
              </a:rPr>
              <a:t>documentation center </a:t>
            </a:r>
            <a:endParaRPr lang="en-US" dirty="0">
              <a:hlinkClick r:id="rId14" action="ppaction://hlinksldjump"/>
            </a:endParaRPr>
          </a:p>
          <a:p>
            <a:pPr lvl="1"/>
            <a:r>
              <a:rPr lang="en-US" dirty="0">
                <a:hlinkClick r:id="rId14" action="ppaction://hlinksldjump"/>
              </a:rPr>
              <a:t>Document module</a:t>
            </a:r>
            <a:endParaRPr lang="en-US" dirty="0"/>
          </a:p>
          <a:p>
            <a:pPr lvl="1"/>
            <a:r>
              <a:rPr lang="en-US" dirty="0">
                <a:hlinkClick r:id="rId15" action="ppaction://hlinksldjump"/>
              </a:rPr>
              <a:t>Drawing module</a:t>
            </a:r>
            <a:endParaRPr lang="en-US" dirty="0"/>
          </a:p>
          <a:p>
            <a:pPr lvl="1"/>
            <a:r>
              <a:rPr lang="en-US" dirty="0">
                <a:hlinkClick r:id="rId16" action="ppaction://hlinksldjump"/>
              </a:rPr>
              <a:t>Claims and compliance reports</a:t>
            </a:r>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01406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B3DBFC7-42AF-353C-4610-BFA47C27A1F8}"/>
              </a:ext>
            </a:extLst>
          </p:cNvPr>
          <p:cNvPicPr>
            <a:picLocks noGrp="1" noChangeAspect="1"/>
          </p:cNvPicPr>
          <p:nvPr>
            <p:ph idx="1"/>
          </p:nvPr>
        </p:nvPicPr>
        <p:blipFill>
          <a:blip r:embed="rId4"/>
          <a:srcRect t="32226"/>
          <a:stretch/>
        </p:blipFill>
        <p:spPr>
          <a:xfrm>
            <a:off x="1590175" y="1841198"/>
            <a:ext cx="8830907" cy="1704482"/>
          </a:xfrm>
          <a:ln>
            <a:noFill/>
          </a:ln>
        </p:spPr>
      </p:pic>
      <p:sp>
        <p:nvSpPr>
          <p:cNvPr id="4" name="Title 3">
            <a:extLst>
              <a:ext uri="{FF2B5EF4-FFF2-40B4-BE49-F238E27FC236}">
                <a16:creationId xmlns:a16="http://schemas.microsoft.com/office/drawing/2014/main" id="{01782585-BE75-4B5D-AB79-58AA16E9CE61}"/>
              </a:ext>
            </a:extLst>
          </p:cNvPr>
          <p:cNvSpPr>
            <a:spLocks noGrp="1"/>
          </p:cNvSpPr>
          <p:nvPr>
            <p:ph type="title"/>
          </p:nvPr>
        </p:nvSpPr>
        <p:spPr>
          <a:xfrm>
            <a:off x="546099" y="210169"/>
            <a:ext cx="10839745" cy="1009041"/>
          </a:xfrm>
        </p:spPr>
        <p:txBody>
          <a:bodyPr anchor="ctr">
            <a:normAutofit/>
          </a:bodyPr>
          <a:lstStyle/>
          <a:p>
            <a:r>
              <a:rPr lang="en-US" dirty="0"/>
              <a:t>Document alert in</a:t>
            </a:r>
            <a:r>
              <a:rPr lang="en-US" spc="-15" dirty="0"/>
              <a:t> </a:t>
            </a:r>
            <a:r>
              <a:rPr lang="en-US" dirty="0"/>
              <a:t>the Accelerator documentation center </a:t>
            </a:r>
          </a:p>
        </p:txBody>
      </p:sp>
      <p:sp>
        <p:nvSpPr>
          <p:cNvPr id="7" name="Rectangle 6">
            <a:extLst>
              <a:ext uri="{FF2B5EF4-FFF2-40B4-BE49-F238E27FC236}">
                <a16:creationId xmlns:a16="http://schemas.microsoft.com/office/drawing/2014/main" id="{4BF7F91D-467F-4A9D-B05F-042D5E74403C}"/>
              </a:ext>
            </a:extLst>
          </p:cNvPr>
          <p:cNvSpPr/>
          <p:nvPr/>
        </p:nvSpPr>
        <p:spPr>
          <a:xfrm>
            <a:off x="1587490" y="2086096"/>
            <a:ext cx="957459" cy="1524857"/>
          </a:xfrm>
          <a:prstGeom prst="rect">
            <a:avLst/>
          </a:prstGeom>
          <a:noFill/>
          <a:ln w="19050">
            <a:solidFill>
              <a:srgbClr val="FF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F035BD3A-7BC3-43BC-B8F2-6D8FC2F26FA3}"/>
              </a:ext>
            </a:extLst>
          </p:cNvPr>
          <p:cNvSpPr/>
          <p:nvPr/>
        </p:nvSpPr>
        <p:spPr>
          <a:xfrm>
            <a:off x="6248262" y="4759812"/>
            <a:ext cx="5226597" cy="1130349"/>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dirty="0" err="1"/>
              <a:t>Cytiva</a:t>
            </a:r>
            <a:r>
              <a:rPr lang="en-US" sz="1600" dirty="0"/>
              <a:t> will investigate and respond with a correction or explanation within three business days.</a:t>
            </a:r>
          </a:p>
        </p:txBody>
      </p:sp>
      <p:sp>
        <p:nvSpPr>
          <p:cNvPr id="13" name="Rectangle: Rounded Corners 12">
            <a:extLst>
              <a:ext uri="{FF2B5EF4-FFF2-40B4-BE49-F238E27FC236}">
                <a16:creationId xmlns:a16="http://schemas.microsoft.com/office/drawing/2014/main" id="{37B5F3B4-0D3F-9E4D-785C-0C65DF9D8966}"/>
              </a:ext>
            </a:extLst>
          </p:cNvPr>
          <p:cNvSpPr/>
          <p:nvPr/>
        </p:nvSpPr>
        <p:spPr>
          <a:xfrm>
            <a:off x="869406" y="4771902"/>
            <a:ext cx="5226594" cy="1118259"/>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dirty="0"/>
              <a:t>If an issue or concern is identified with a specific document, select ‘Alert’ against the relevant document, enter the concern or query and submit or if, you prefer to, </a:t>
            </a:r>
            <a:r>
              <a:rPr lang="en-GB" sz="1600" dirty="0"/>
              <a:t>email acms-doccontrol@cytiva.com</a:t>
            </a:r>
            <a:endParaRPr lang="en-US" sz="1600" dirty="0"/>
          </a:p>
        </p:txBody>
      </p:sp>
      <p:cxnSp>
        <p:nvCxnSpPr>
          <p:cNvPr id="15" name="Connector: Elbow 14">
            <a:extLst>
              <a:ext uri="{FF2B5EF4-FFF2-40B4-BE49-F238E27FC236}">
                <a16:creationId xmlns:a16="http://schemas.microsoft.com/office/drawing/2014/main" id="{7D247085-A3A8-BA32-E24D-2F9B064E612D}"/>
              </a:ext>
            </a:extLst>
          </p:cNvPr>
          <p:cNvCxnSpPr>
            <a:cxnSpLocks/>
            <a:stCxn id="13" idx="1"/>
          </p:cNvCxnSpPr>
          <p:nvPr/>
        </p:nvCxnSpPr>
        <p:spPr>
          <a:xfrm rot="10800000" flipH="1">
            <a:off x="869406" y="3656048"/>
            <a:ext cx="1196814" cy="1674984"/>
          </a:xfrm>
          <a:prstGeom prst="bentConnector4">
            <a:avLst>
              <a:gd name="adj1" fmla="val -19101"/>
              <a:gd name="adj2" fmla="val 66691"/>
            </a:avLst>
          </a:prstGeom>
          <a:ln w="19050" cap="sq">
            <a:solidFill>
              <a:srgbClr val="FF5900"/>
            </a:solidFill>
            <a:tailEnd type="triangle"/>
          </a:ln>
          <a:effectLst/>
        </p:spPr>
        <p:style>
          <a:lnRef idx="1">
            <a:schemeClr val="accent1"/>
          </a:lnRef>
          <a:fillRef idx="0">
            <a:schemeClr val="accent1"/>
          </a:fillRef>
          <a:effectRef idx="0">
            <a:srgbClr val="000000"/>
          </a:effectRef>
          <a:fontRef idx="minor">
            <a:schemeClr val="lt1"/>
          </a:fontRef>
        </p:style>
      </p:cxnSp>
      <p:sp>
        <p:nvSpPr>
          <p:cNvPr id="6" name="TextBox 5">
            <a:extLst>
              <a:ext uri="{FF2B5EF4-FFF2-40B4-BE49-F238E27FC236}">
                <a16:creationId xmlns:a16="http://schemas.microsoft.com/office/drawing/2014/main" id="{0718E0E8-C8E7-835A-D871-530814749489}"/>
              </a:ext>
            </a:extLst>
          </p:cNvPr>
          <p:cNvSpPr txBox="1"/>
          <p:nvPr/>
        </p:nvSpPr>
        <p:spPr>
          <a:xfrm>
            <a:off x="3190352" y="2635712"/>
            <a:ext cx="351691" cy="128922"/>
          </a:xfrm>
          <a:prstGeom prst="rect">
            <a:avLst/>
          </a:prstGeom>
          <a:solidFill>
            <a:schemeClr val="bg1">
              <a:lumMod val="95000"/>
            </a:schemeClr>
          </a:solidFill>
          <a:ln>
            <a:noFill/>
          </a:ln>
        </p:spPr>
        <p:txBody>
          <a:bodyPr wrap="none" lIns="46800" tIns="46800" rIns="46800" bIns="46800" rtlCol="0">
            <a:normAutofit fontScale="25000" lnSpcReduction="20000"/>
          </a:bodyPr>
          <a:lstStyle/>
          <a:p>
            <a:pPr algn="l">
              <a:lnSpc>
                <a:spcPct val="100000"/>
              </a:lnSpc>
              <a:spcBef>
                <a:spcPts val="1200"/>
              </a:spcBef>
              <a:buSzPct val="100000"/>
            </a:pPr>
            <a:endParaRPr lang="en-US" sz="2000" dirty="0"/>
          </a:p>
        </p:txBody>
      </p:sp>
    </p:spTree>
    <p:extLst>
      <p:ext uri="{BB962C8B-B14F-4D97-AF65-F5344CB8AC3E}">
        <p14:creationId xmlns:p14="http://schemas.microsoft.com/office/powerpoint/2010/main" val="86029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E28-FDE4-1535-B38C-D0EBA876B8A0}"/>
              </a:ext>
            </a:extLst>
          </p:cNvPr>
          <p:cNvSpPr>
            <a:spLocks noGrp="1"/>
          </p:cNvSpPr>
          <p:nvPr>
            <p:ph type="title"/>
          </p:nvPr>
        </p:nvSpPr>
        <p:spPr>
          <a:xfrm>
            <a:off x="525551" y="508179"/>
            <a:ext cx="11091672" cy="1009041"/>
          </a:xfrm>
        </p:spPr>
        <p:txBody>
          <a:bodyPr/>
          <a:lstStyle/>
          <a:p>
            <a:r>
              <a:rPr lang="en-GB" dirty="0"/>
              <a:t>Drawing module in the Accelerator documentation </a:t>
            </a:r>
            <a:r>
              <a:rPr lang="en-GB" dirty="0" err="1"/>
              <a:t>center</a:t>
            </a:r>
            <a:r>
              <a:rPr lang="en-GB" dirty="0"/>
              <a:t> </a:t>
            </a:r>
          </a:p>
        </p:txBody>
      </p:sp>
      <p:pic>
        <p:nvPicPr>
          <p:cNvPr id="5" name="Content Placeholder 4">
            <a:extLst>
              <a:ext uri="{FF2B5EF4-FFF2-40B4-BE49-F238E27FC236}">
                <a16:creationId xmlns:a16="http://schemas.microsoft.com/office/drawing/2014/main" id="{B1CA1E90-0FDC-A680-13B9-39522D549680}"/>
              </a:ext>
            </a:extLst>
          </p:cNvPr>
          <p:cNvPicPr>
            <a:picLocks noGrp="1" noChangeAspect="1"/>
          </p:cNvPicPr>
          <p:nvPr>
            <p:ph idx="1"/>
          </p:nvPr>
        </p:nvPicPr>
        <p:blipFill>
          <a:blip r:embed="rId3"/>
          <a:stretch/>
        </p:blipFill>
        <p:spPr>
          <a:xfrm>
            <a:off x="758945" y="1226501"/>
            <a:ext cx="9827604" cy="3456732"/>
          </a:xfrm>
          <a:ln>
            <a:solidFill>
              <a:schemeClr val="accent1"/>
            </a:solidFill>
          </a:ln>
        </p:spPr>
      </p:pic>
      <p:sp>
        <p:nvSpPr>
          <p:cNvPr id="8" name="Rectangle: Rounded Corners 7">
            <a:extLst>
              <a:ext uri="{FF2B5EF4-FFF2-40B4-BE49-F238E27FC236}">
                <a16:creationId xmlns:a16="http://schemas.microsoft.com/office/drawing/2014/main" id="{28C714A2-0C5C-0571-30EC-5B3C76A93235}"/>
              </a:ext>
            </a:extLst>
          </p:cNvPr>
          <p:cNvSpPr/>
          <p:nvPr/>
        </p:nvSpPr>
        <p:spPr>
          <a:xfrm>
            <a:off x="3810826" y="4310742"/>
            <a:ext cx="7622229" cy="611587"/>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lIns="91440" tIns="45720" rIns="91440" bIns="45720" rtlCol="0" anchor="ctr"/>
          <a:lstStyle/>
          <a:p>
            <a:pPr algn="ctr"/>
            <a:r>
              <a:rPr lang="en-GB" sz="1400" dirty="0"/>
              <a:t>You can refine your results by selecting a product family or drawing type—</a:t>
            </a:r>
            <a:br>
              <a:rPr lang="en-GB" sz="1400" dirty="0"/>
            </a:br>
            <a:r>
              <a:rPr lang="en-GB" sz="1400" dirty="0"/>
              <a:t>either customer drawings or customer standard drawings.</a:t>
            </a:r>
          </a:p>
        </p:txBody>
      </p:sp>
      <p:cxnSp>
        <p:nvCxnSpPr>
          <p:cNvPr id="6" name="Connector: Elbow 5">
            <a:extLst>
              <a:ext uri="{FF2B5EF4-FFF2-40B4-BE49-F238E27FC236}">
                <a16:creationId xmlns:a16="http://schemas.microsoft.com/office/drawing/2014/main" id="{69366C81-F21E-9AA6-64A3-E688130D4FB7}"/>
              </a:ext>
            </a:extLst>
          </p:cNvPr>
          <p:cNvCxnSpPr>
            <a:cxnSpLocks/>
            <a:stCxn id="7" idx="1"/>
          </p:cNvCxnSpPr>
          <p:nvPr/>
        </p:nvCxnSpPr>
        <p:spPr>
          <a:xfrm rot="10800000">
            <a:off x="1426866" y="2417090"/>
            <a:ext cx="2383960" cy="1320157"/>
          </a:xfrm>
          <a:prstGeom prst="bentConnector3">
            <a:avLst>
              <a:gd name="adj1" fmla="val 50000"/>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10" name="Rectangle: Rounded Corners 9">
            <a:extLst>
              <a:ext uri="{FF2B5EF4-FFF2-40B4-BE49-F238E27FC236}">
                <a16:creationId xmlns:a16="http://schemas.microsoft.com/office/drawing/2014/main" id="{A30D9C08-9C27-5FD6-1CCA-49EEDCAF5D27}"/>
              </a:ext>
            </a:extLst>
          </p:cNvPr>
          <p:cNvSpPr/>
          <p:nvPr/>
        </p:nvSpPr>
        <p:spPr>
          <a:xfrm>
            <a:off x="3810826" y="5219314"/>
            <a:ext cx="7608023" cy="878028"/>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numCol="2" rtlCol="0" anchor="ctr"/>
          <a:lstStyle/>
          <a:p>
            <a:pPr algn="ctr">
              <a:lnSpc>
                <a:spcPct val="100000"/>
              </a:lnSpc>
              <a:spcBef>
                <a:spcPts val="600"/>
              </a:spcBef>
              <a:spcAft>
                <a:spcPts val="600"/>
              </a:spcAft>
            </a:pPr>
            <a:r>
              <a:rPr lang="en-GB" sz="1400" dirty="0"/>
              <a:t>Drawings and drawing documents available are:</a:t>
            </a:r>
          </a:p>
          <a:p>
            <a:pPr marL="285750" indent="-285750">
              <a:lnSpc>
                <a:spcPct val="100000"/>
              </a:lnSpc>
              <a:buFont typeface="Arial" panose="020B0604020202020204" pitchFamily="34" charset="0"/>
              <a:buChar char="•"/>
            </a:pPr>
            <a:r>
              <a:rPr lang="en-GB" sz="1400" dirty="0"/>
              <a:t>Latest version of approved drawings only. </a:t>
            </a:r>
          </a:p>
          <a:p>
            <a:pPr marL="285750" indent="-285750">
              <a:lnSpc>
                <a:spcPct val="100000"/>
              </a:lnSpc>
              <a:buFont typeface="Arial" panose="020B0604020202020204" pitchFamily="34" charset="0"/>
              <a:buChar char="•"/>
            </a:pPr>
            <a:r>
              <a:rPr lang="en-GB" sz="1400" dirty="0"/>
              <a:t>English versions only. </a:t>
            </a:r>
          </a:p>
          <a:p>
            <a:pPr marL="285750" indent="-285750">
              <a:lnSpc>
                <a:spcPct val="100000"/>
              </a:lnSpc>
              <a:buFont typeface="Arial" panose="020B0604020202020204" pitchFamily="34" charset="0"/>
              <a:buChar char="•"/>
            </a:pPr>
            <a:endParaRPr lang="en-GB" sz="1400" dirty="0"/>
          </a:p>
          <a:p>
            <a:pPr marL="285750" indent="-285750">
              <a:lnSpc>
                <a:spcPct val="100000"/>
              </a:lnSpc>
              <a:buFont typeface="Arial" panose="020B0604020202020204" pitchFamily="34" charset="0"/>
              <a:buChar char="•"/>
            </a:pPr>
            <a:r>
              <a:rPr lang="en-GB" sz="1400" dirty="0"/>
              <a:t>Your own designated sites’ drawings. </a:t>
            </a:r>
          </a:p>
          <a:p>
            <a:pPr marL="285750" indent="-285750">
              <a:lnSpc>
                <a:spcPct val="100000"/>
              </a:lnSpc>
              <a:buFont typeface="Arial" panose="020B0604020202020204" pitchFamily="34" charset="0"/>
              <a:buChar char="•"/>
            </a:pPr>
            <a:r>
              <a:rPr lang="en-GB" sz="1400" dirty="0"/>
              <a:t>Drawings ‘shared’ with your designated site. </a:t>
            </a:r>
          </a:p>
        </p:txBody>
      </p:sp>
      <p:cxnSp>
        <p:nvCxnSpPr>
          <p:cNvPr id="4" name="Connector: Elbow 3">
            <a:extLst>
              <a:ext uri="{FF2B5EF4-FFF2-40B4-BE49-F238E27FC236}">
                <a16:creationId xmlns:a16="http://schemas.microsoft.com/office/drawing/2014/main" id="{6CD2DA8F-B5AB-91BA-3705-BD7B368DB321}"/>
              </a:ext>
            </a:extLst>
          </p:cNvPr>
          <p:cNvCxnSpPr>
            <a:cxnSpLocks/>
            <a:stCxn id="7" idx="1"/>
          </p:cNvCxnSpPr>
          <p:nvPr/>
        </p:nvCxnSpPr>
        <p:spPr>
          <a:xfrm rot="10800000">
            <a:off x="1316334" y="2939604"/>
            <a:ext cx="2494492" cy="797643"/>
          </a:xfrm>
          <a:prstGeom prst="bentConnector3">
            <a:avLst>
              <a:gd name="adj1" fmla="val 50000"/>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7" name="Rectangle: Rounded Corners 6">
            <a:extLst>
              <a:ext uri="{FF2B5EF4-FFF2-40B4-BE49-F238E27FC236}">
                <a16:creationId xmlns:a16="http://schemas.microsoft.com/office/drawing/2014/main" id="{0BDE627C-0F74-5459-20D3-46D9F303677E}"/>
              </a:ext>
            </a:extLst>
          </p:cNvPr>
          <p:cNvSpPr/>
          <p:nvPr/>
        </p:nvSpPr>
        <p:spPr>
          <a:xfrm>
            <a:off x="3810826" y="3329211"/>
            <a:ext cx="7608023" cy="816069"/>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GB" sz="1400" dirty="0"/>
              <a:t>To search the drawings list, enter your drawing number or customer reference. </a:t>
            </a:r>
            <a:br>
              <a:rPr lang="en-GB" sz="1400" dirty="0"/>
            </a:br>
            <a:r>
              <a:rPr lang="en-GB" sz="1400" dirty="0"/>
              <a:t>To view all drawings, enter a hyphen (–). </a:t>
            </a:r>
            <a:br>
              <a:rPr lang="en-GB" sz="1400" dirty="0"/>
            </a:br>
            <a:r>
              <a:rPr lang="en-GB" sz="1400" dirty="0"/>
              <a:t>Please note: An NDA is required to access the drawing module.</a:t>
            </a:r>
            <a:endParaRPr lang="en-US" sz="1400" dirty="0"/>
          </a:p>
        </p:txBody>
      </p:sp>
    </p:spTree>
    <p:extLst>
      <p:ext uri="{BB962C8B-B14F-4D97-AF65-F5344CB8AC3E}">
        <p14:creationId xmlns:p14="http://schemas.microsoft.com/office/powerpoint/2010/main" val="385146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83DBB-C871-CFB2-8D30-415CE7FE8C24}"/>
              </a:ext>
            </a:extLst>
          </p:cNvPr>
          <p:cNvSpPr>
            <a:spLocks noGrp="1"/>
          </p:cNvSpPr>
          <p:nvPr>
            <p:ph type="title"/>
          </p:nvPr>
        </p:nvSpPr>
        <p:spPr>
          <a:xfrm>
            <a:off x="546099" y="549275"/>
            <a:ext cx="11091672" cy="1009041"/>
          </a:xfrm>
        </p:spPr>
        <p:txBody>
          <a:bodyPr/>
          <a:lstStyle/>
          <a:p>
            <a:r>
              <a:rPr lang="en-GB" dirty="0"/>
              <a:t>Drawing module in the Accelerator documentation </a:t>
            </a:r>
            <a:r>
              <a:rPr lang="en-GB" dirty="0" err="1"/>
              <a:t>center</a:t>
            </a:r>
            <a:r>
              <a:rPr lang="en-US" dirty="0"/>
              <a:t> –</a:t>
            </a:r>
            <a:r>
              <a:rPr lang="en-GB" dirty="0"/>
              <a:t> customer references</a:t>
            </a:r>
          </a:p>
        </p:txBody>
      </p:sp>
      <p:sp>
        <p:nvSpPr>
          <p:cNvPr id="7" name="Content Placeholder 6">
            <a:extLst>
              <a:ext uri="{FF2B5EF4-FFF2-40B4-BE49-F238E27FC236}">
                <a16:creationId xmlns:a16="http://schemas.microsoft.com/office/drawing/2014/main" id="{DFEF9EAB-C40A-D698-F306-7E80588D8B36}"/>
              </a:ext>
            </a:extLst>
          </p:cNvPr>
          <p:cNvSpPr>
            <a:spLocks noGrp="1"/>
          </p:cNvSpPr>
          <p:nvPr>
            <p:ph sz="half" idx="1"/>
          </p:nvPr>
        </p:nvSpPr>
        <p:spPr/>
        <p:txBody>
          <a:bodyPr/>
          <a:lstStyle/>
          <a:p>
            <a:endParaRPr lang="en-US"/>
          </a:p>
        </p:txBody>
      </p:sp>
      <p:sp>
        <p:nvSpPr>
          <p:cNvPr id="5" name="Content Placeholder 4">
            <a:extLst>
              <a:ext uri="{FF2B5EF4-FFF2-40B4-BE49-F238E27FC236}">
                <a16:creationId xmlns:a16="http://schemas.microsoft.com/office/drawing/2014/main" id="{04CBD402-F863-B889-147B-65B046200B73}"/>
              </a:ext>
            </a:extLst>
          </p:cNvPr>
          <p:cNvSpPr>
            <a:spLocks noGrp="1"/>
          </p:cNvSpPr>
          <p:nvPr>
            <p:ph sz="half" idx="2"/>
          </p:nvPr>
        </p:nvSpPr>
        <p:spPr>
          <a:xfrm>
            <a:off x="6280150" y="1825625"/>
            <a:ext cx="5357621" cy="4254500"/>
          </a:xfrm>
        </p:spPr>
        <p:txBody>
          <a:bodyPr/>
          <a:lstStyle/>
          <a:p>
            <a:r>
              <a:rPr lang="en-US" dirty="0"/>
              <a:t>You can request to add your own references to each design. Once added by your </a:t>
            </a:r>
            <a:r>
              <a:rPr lang="en-US" dirty="0" err="1"/>
              <a:t>Cytiva</a:t>
            </a:r>
            <a:r>
              <a:rPr lang="en-US" dirty="0"/>
              <a:t> sales/account manager, you can use these references to search for your drawings after </a:t>
            </a:r>
            <a:br>
              <a:rPr lang="en-US" dirty="0"/>
            </a:br>
            <a:r>
              <a:rPr lang="en-US" dirty="0"/>
              <a:t>24 hours of the change. </a:t>
            </a:r>
          </a:p>
          <a:p>
            <a:r>
              <a:rPr lang="en-US" dirty="0"/>
              <a:t>We can add customer drawing references without revision to the design.</a:t>
            </a:r>
          </a:p>
          <a:p>
            <a:r>
              <a:rPr lang="en-GB" dirty="0"/>
              <a:t>You can view your customer reference on the drawing details page.</a:t>
            </a:r>
            <a:endParaRPr lang="en-US" dirty="0"/>
          </a:p>
          <a:p>
            <a:endParaRPr lang="en-US" dirty="0"/>
          </a:p>
          <a:p>
            <a:endParaRPr lang="en-US" dirty="0"/>
          </a:p>
          <a:p>
            <a:endParaRPr lang="en-SE" dirty="0"/>
          </a:p>
        </p:txBody>
      </p:sp>
      <p:pic>
        <p:nvPicPr>
          <p:cNvPr id="9" name="Content Placeholder 4">
            <a:extLst>
              <a:ext uri="{FF2B5EF4-FFF2-40B4-BE49-F238E27FC236}">
                <a16:creationId xmlns:a16="http://schemas.microsoft.com/office/drawing/2014/main" id="{8046DD3C-FE06-AE7A-F0E7-15021542887B}"/>
              </a:ext>
            </a:extLst>
          </p:cNvPr>
          <p:cNvPicPr>
            <a:picLocks noChangeAspect="1"/>
          </p:cNvPicPr>
          <p:nvPr/>
        </p:nvPicPr>
        <p:blipFill rotWithShape="1">
          <a:blip r:embed="rId4"/>
          <a:srcRect l="1757" r="71456" b="988"/>
          <a:stretch/>
        </p:blipFill>
        <p:spPr>
          <a:xfrm>
            <a:off x="546099" y="1687472"/>
            <a:ext cx="2109711" cy="2721739"/>
          </a:xfrm>
          <a:prstGeom prst="rect">
            <a:avLst/>
          </a:prstGeom>
          <a:ln>
            <a:solidFill>
              <a:schemeClr val="accent1"/>
            </a:solidFill>
          </a:ln>
        </p:spPr>
      </p:pic>
      <p:sp>
        <p:nvSpPr>
          <p:cNvPr id="13" name="Rectangle 12">
            <a:extLst>
              <a:ext uri="{FF2B5EF4-FFF2-40B4-BE49-F238E27FC236}">
                <a16:creationId xmlns:a16="http://schemas.microsoft.com/office/drawing/2014/main" id="{59A19909-1B0B-7849-A022-10F7C4985632}"/>
              </a:ext>
            </a:extLst>
          </p:cNvPr>
          <p:cNvSpPr/>
          <p:nvPr/>
        </p:nvSpPr>
        <p:spPr>
          <a:xfrm>
            <a:off x="458785" y="2785524"/>
            <a:ext cx="1550885" cy="435997"/>
          </a:xfrm>
          <a:prstGeom prst="rect">
            <a:avLst/>
          </a:prstGeom>
          <a:noFill/>
          <a:ln w="1905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pic>
        <p:nvPicPr>
          <p:cNvPr id="4" name="Picture 3">
            <a:extLst>
              <a:ext uri="{FF2B5EF4-FFF2-40B4-BE49-F238E27FC236}">
                <a16:creationId xmlns:a16="http://schemas.microsoft.com/office/drawing/2014/main" id="{AD976AD3-1DAD-A86B-2DCD-353F38788142}"/>
              </a:ext>
            </a:extLst>
          </p:cNvPr>
          <p:cNvPicPr>
            <a:picLocks noChangeAspect="1"/>
          </p:cNvPicPr>
          <p:nvPr/>
        </p:nvPicPr>
        <p:blipFill>
          <a:blip r:embed="rId5"/>
          <a:stretch>
            <a:fillRect/>
          </a:stretch>
        </p:blipFill>
        <p:spPr>
          <a:xfrm>
            <a:off x="1083766" y="3354408"/>
            <a:ext cx="4869359" cy="2725717"/>
          </a:xfrm>
          <a:prstGeom prst="rect">
            <a:avLst/>
          </a:prstGeom>
          <a:ln>
            <a:solidFill>
              <a:schemeClr val="accent1"/>
            </a:solidFill>
          </a:ln>
        </p:spPr>
      </p:pic>
      <p:sp>
        <p:nvSpPr>
          <p:cNvPr id="14" name="Rectangle 13">
            <a:extLst>
              <a:ext uri="{FF2B5EF4-FFF2-40B4-BE49-F238E27FC236}">
                <a16:creationId xmlns:a16="http://schemas.microsoft.com/office/drawing/2014/main" id="{1F20D4E2-D02F-2757-B405-049AE74EAE2B}"/>
              </a:ext>
            </a:extLst>
          </p:cNvPr>
          <p:cNvSpPr/>
          <p:nvPr/>
        </p:nvSpPr>
        <p:spPr>
          <a:xfrm>
            <a:off x="3518445" y="4190057"/>
            <a:ext cx="2365603" cy="366939"/>
          </a:xfrm>
          <a:prstGeom prst="rect">
            <a:avLst/>
          </a:prstGeom>
          <a:noFill/>
          <a:ln w="1905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Tree>
    <p:extLst>
      <p:ext uri="{BB962C8B-B14F-4D97-AF65-F5344CB8AC3E}">
        <p14:creationId xmlns:p14="http://schemas.microsoft.com/office/powerpoint/2010/main" val="3979727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F41-DB95-559C-3C25-9C3D0CF94889}"/>
              </a:ext>
            </a:extLst>
          </p:cNvPr>
          <p:cNvSpPr>
            <a:spLocks noGrp="1"/>
          </p:cNvSpPr>
          <p:nvPr>
            <p:ph type="title"/>
          </p:nvPr>
        </p:nvSpPr>
        <p:spPr>
          <a:xfrm>
            <a:off x="525551" y="497905"/>
            <a:ext cx="11091672" cy="1009041"/>
          </a:xfrm>
        </p:spPr>
        <p:txBody>
          <a:bodyPr/>
          <a:lstStyle/>
          <a:p>
            <a:r>
              <a:rPr lang="en-GB"/>
              <a:t>Drawing module in the Accelerator documentation center</a:t>
            </a:r>
            <a:r>
              <a:rPr lang="en-US">
                <a:solidFill>
                  <a:srgbClr val="00886F"/>
                </a:solidFill>
              </a:rPr>
              <a:t> –</a:t>
            </a:r>
            <a:r>
              <a:rPr lang="en-GB"/>
              <a:t>drawing details</a:t>
            </a:r>
            <a:endParaRPr lang="en-GB" dirty="0"/>
          </a:p>
        </p:txBody>
      </p:sp>
      <p:pic>
        <p:nvPicPr>
          <p:cNvPr id="5" name="Content Placeholder 4">
            <a:extLst>
              <a:ext uri="{FF2B5EF4-FFF2-40B4-BE49-F238E27FC236}">
                <a16:creationId xmlns:a16="http://schemas.microsoft.com/office/drawing/2014/main" id="{30C20EE8-A4C0-6D15-185E-1AFEB61E4F60}"/>
              </a:ext>
            </a:extLst>
          </p:cNvPr>
          <p:cNvPicPr>
            <a:picLocks noGrp="1" noChangeAspect="1"/>
          </p:cNvPicPr>
          <p:nvPr>
            <p:ph idx="1"/>
          </p:nvPr>
        </p:nvPicPr>
        <p:blipFill>
          <a:blip r:embed="rId3"/>
          <a:stretch>
            <a:fillRect/>
          </a:stretch>
        </p:blipFill>
        <p:spPr>
          <a:xfrm>
            <a:off x="554229" y="1420396"/>
            <a:ext cx="11093450" cy="3882707"/>
          </a:xfrm>
          <a:ln w="25400">
            <a:solidFill>
              <a:schemeClr val="tx2"/>
            </a:solidFill>
          </a:ln>
        </p:spPr>
      </p:pic>
      <p:sp>
        <p:nvSpPr>
          <p:cNvPr id="6" name="Rectangle: Rounded Corners 5">
            <a:extLst>
              <a:ext uri="{FF2B5EF4-FFF2-40B4-BE49-F238E27FC236}">
                <a16:creationId xmlns:a16="http://schemas.microsoft.com/office/drawing/2014/main" id="{BC4E5411-76F0-8899-3CF6-9EFDB70BC203}"/>
              </a:ext>
            </a:extLst>
          </p:cNvPr>
          <p:cNvSpPr/>
          <p:nvPr/>
        </p:nvSpPr>
        <p:spPr>
          <a:xfrm>
            <a:off x="3782247" y="4073751"/>
            <a:ext cx="2817823" cy="909123"/>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dirty="0"/>
              <a:t>Select ‘details’ against a drawing to access full drawing data and documentation.</a:t>
            </a:r>
          </a:p>
        </p:txBody>
      </p:sp>
      <p:pic>
        <p:nvPicPr>
          <p:cNvPr id="14" name="Picture 13">
            <a:extLst>
              <a:ext uri="{FF2B5EF4-FFF2-40B4-BE49-F238E27FC236}">
                <a16:creationId xmlns:a16="http://schemas.microsoft.com/office/drawing/2014/main" id="{B8F01128-47F3-0C73-3237-7EFB52A4ED38}"/>
              </a:ext>
            </a:extLst>
          </p:cNvPr>
          <p:cNvPicPr>
            <a:picLocks noChangeAspect="1"/>
          </p:cNvPicPr>
          <p:nvPr/>
        </p:nvPicPr>
        <p:blipFill>
          <a:blip r:embed="rId4"/>
          <a:srcRect/>
          <a:stretch/>
        </p:blipFill>
        <p:spPr>
          <a:xfrm>
            <a:off x="6750842" y="2726161"/>
            <a:ext cx="4746065" cy="3511083"/>
          </a:xfrm>
          <a:prstGeom prst="rect">
            <a:avLst/>
          </a:prstGeom>
          <a:ln>
            <a:solidFill>
              <a:schemeClr val="accent1"/>
            </a:solidFill>
          </a:ln>
        </p:spPr>
      </p:pic>
      <p:sp>
        <p:nvSpPr>
          <p:cNvPr id="4" name="Rectangle 3">
            <a:extLst>
              <a:ext uri="{FF2B5EF4-FFF2-40B4-BE49-F238E27FC236}">
                <a16:creationId xmlns:a16="http://schemas.microsoft.com/office/drawing/2014/main" id="{4A429201-D588-A8F4-7E64-4FA47D33DB08}"/>
              </a:ext>
            </a:extLst>
          </p:cNvPr>
          <p:cNvSpPr/>
          <p:nvPr/>
        </p:nvSpPr>
        <p:spPr>
          <a:xfrm>
            <a:off x="4044480" y="1924916"/>
            <a:ext cx="850906" cy="1009041"/>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SE" sz="2000"/>
          </a:p>
        </p:txBody>
      </p:sp>
    </p:spTree>
    <p:extLst>
      <p:ext uri="{BB962C8B-B14F-4D97-AF65-F5344CB8AC3E}">
        <p14:creationId xmlns:p14="http://schemas.microsoft.com/office/powerpoint/2010/main" val="138390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5F41-DB95-559C-3C25-9C3D0CF94889}"/>
              </a:ext>
            </a:extLst>
          </p:cNvPr>
          <p:cNvSpPr>
            <a:spLocks noGrp="1"/>
          </p:cNvSpPr>
          <p:nvPr>
            <p:ph type="title"/>
          </p:nvPr>
        </p:nvSpPr>
        <p:spPr>
          <a:xfrm>
            <a:off x="525551" y="497905"/>
            <a:ext cx="11091672" cy="1009041"/>
          </a:xfrm>
        </p:spPr>
        <p:txBody>
          <a:bodyPr/>
          <a:lstStyle/>
          <a:p>
            <a:r>
              <a:rPr lang="en-GB" dirty="0"/>
              <a:t>Drawing module in the Accelerator documentation </a:t>
            </a:r>
            <a:r>
              <a:rPr lang="en-GB" dirty="0" err="1"/>
              <a:t>center</a:t>
            </a:r>
            <a:r>
              <a:rPr lang="en-US" dirty="0">
                <a:solidFill>
                  <a:srgbClr val="00886F"/>
                </a:solidFill>
              </a:rPr>
              <a:t> –</a:t>
            </a:r>
            <a:r>
              <a:rPr lang="en-GB" dirty="0"/>
              <a:t>drawing details</a:t>
            </a:r>
          </a:p>
        </p:txBody>
      </p:sp>
      <p:pic>
        <p:nvPicPr>
          <p:cNvPr id="5" name="Content Placeholder 4">
            <a:extLst>
              <a:ext uri="{FF2B5EF4-FFF2-40B4-BE49-F238E27FC236}">
                <a16:creationId xmlns:a16="http://schemas.microsoft.com/office/drawing/2014/main" id="{30C20EE8-A4C0-6D15-185E-1AFEB61E4F60}"/>
              </a:ext>
            </a:extLst>
          </p:cNvPr>
          <p:cNvPicPr>
            <a:picLocks noGrp="1" noChangeAspect="1"/>
          </p:cNvPicPr>
          <p:nvPr>
            <p:ph idx="1"/>
          </p:nvPr>
        </p:nvPicPr>
        <p:blipFill>
          <a:blip r:embed="rId3"/>
          <a:stretch/>
        </p:blipFill>
        <p:spPr>
          <a:xfrm>
            <a:off x="554229" y="1851180"/>
            <a:ext cx="9335729" cy="3162015"/>
          </a:xfrm>
          <a:ln>
            <a:solidFill>
              <a:schemeClr val="tx2"/>
            </a:solidFill>
          </a:ln>
        </p:spPr>
      </p:pic>
      <p:sp>
        <p:nvSpPr>
          <p:cNvPr id="10" name="Rectangle 9">
            <a:extLst>
              <a:ext uri="{FF2B5EF4-FFF2-40B4-BE49-F238E27FC236}">
                <a16:creationId xmlns:a16="http://schemas.microsoft.com/office/drawing/2014/main" id="{922F96DF-D122-3A46-B5C9-14B880696E34}"/>
              </a:ext>
            </a:extLst>
          </p:cNvPr>
          <p:cNvSpPr/>
          <p:nvPr/>
        </p:nvSpPr>
        <p:spPr>
          <a:xfrm>
            <a:off x="3343816" y="2666214"/>
            <a:ext cx="781843" cy="383177"/>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pic>
        <p:nvPicPr>
          <p:cNvPr id="4" name="Picture 3">
            <a:extLst>
              <a:ext uri="{FF2B5EF4-FFF2-40B4-BE49-F238E27FC236}">
                <a16:creationId xmlns:a16="http://schemas.microsoft.com/office/drawing/2014/main" id="{743A4FB8-2FDE-8C2D-A558-0787DEF79674}"/>
              </a:ext>
            </a:extLst>
          </p:cNvPr>
          <p:cNvPicPr>
            <a:picLocks noChangeAspect="1"/>
          </p:cNvPicPr>
          <p:nvPr/>
        </p:nvPicPr>
        <p:blipFill>
          <a:blip r:embed="rId4"/>
          <a:srcRect/>
          <a:stretch/>
        </p:blipFill>
        <p:spPr>
          <a:xfrm>
            <a:off x="6871123" y="2924177"/>
            <a:ext cx="4766648" cy="3142193"/>
          </a:xfrm>
          <a:prstGeom prst="rect">
            <a:avLst/>
          </a:prstGeom>
          <a:ln>
            <a:solidFill>
              <a:schemeClr val="accent1"/>
            </a:solidFill>
          </a:ln>
        </p:spPr>
      </p:pic>
      <p:sp>
        <p:nvSpPr>
          <p:cNvPr id="3" name="Rectangle 2">
            <a:extLst>
              <a:ext uri="{FF2B5EF4-FFF2-40B4-BE49-F238E27FC236}">
                <a16:creationId xmlns:a16="http://schemas.microsoft.com/office/drawing/2014/main" id="{86DC174E-EB42-12E0-D33A-231AA8F813EC}"/>
              </a:ext>
            </a:extLst>
          </p:cNvPr>
          <p:cNvSpPr/>
          <p:nvPr/>
        </p:nvSpPr>
        <p:spPr>
          <a:xfrm>
            <a:off x="7430543" y="3338822"/>
            <a:ext cx="1244225" cy="383177"/>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7" name="Rectangle 6">
            <a:extLst>
              <a:ext uri="{FF2B5EF4-FFF2-40B4-BE49-F238E27FC236}">
                <a16:creationId xmlns:a16="http://schemas.microsoft.com/office/drawing/2014/main" id="{1843A0E5-20E0-D5B7-98A1-EB051BFCF387}"/>
              </a:ext>
            </a:extLst>
          </p:cNvPr>
          <p:cNvSpPr/>
          <p:nvPr/>
        </p:nvSpPr>
        <p:spPr>
          <a:xfrm>
            <a:off x="1520199" y="1858069"/>
            <a:ext cx="922212" cy="383177"/>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GB" sz="2000"/>
          </a:p>
        </p:txBody>
      </p:sp>
      <p:sp>
        <p:nvSpPr>
          <p:cNvPr id="6" name="Rectangle: Rounded Corners 5">
            <a:extLst>
              <a:ext uri="{FF2B5EF4-FFF2-40B4-BE49-F238E27FC236}">
                <a16:creationId xmlns:a16="http://schemas.microsoft.com/office/drawing/2014/main" id="{BC4E5411-76F0-8899-3CF6-9EFDB70BC203}"/>
              </a:ext>
            </a:extLst>
          </p:cNvPr>
          <p:cNvSpPr/>
          <p:nvPr/>
        </p:nvSpPr>
        <p:spPr>
          <a:xfrm>
            <a:off x="2442411" y="4495272"/>
            <a:ext cx="4535905" cy="1571097"/>
          </a:xfrm>
          <a:prstGeom prst="roundRect">
            <a:avLst/>
          </a:prstGeom>
          <a:solidFill>
            <a:srgbClr val="00886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r>
              <a:rPr lang="en-US" sz="1600" dirty="0"/>
              <a:t>Select ‘Details’ and then </a:t>
            </a:r>
            <a:br>
              <a:rPr lang="en-US" sz="1600" dirty="0"/>
            </a:br>
            <a:r>
              <a:rPr lang="en-US" sz="1600" dirty="0"/>
              <a:t>‘Drawing documents’ tab </a:t>
            </a:r>
            <a:br>
              <a:rPr lang="en-US" sz="1600" dirty="0"/>
            </a:br>
            <a:r>
              <a:rPr lang="en-US" sz="1600" dirty="0"/>
              <a:t>to access </a:t>
            </a:r>
            <a:r>
              <a:rPr lang="en-GB" sz="1600" dirty="0"/>
              <a:t>various drawing documents </a:t>
            </a:r>
            <a:br>
              <a:rPr lang="en-GB" sz="1600" dirty="0"/>
            </a:br>
            <a:r>
              <a:rPr lang="en-GB" sz="1600" dirty="0"/>
              <a:t>in PDF or Excel formats, </a:t>
            </a:r>
            <a:br>
              <a:rPr lang="en-GB" sz="1600" dirty="0"/>
            </a:br>
            <a:r>
              <a:rPr lang="en-GB" sz="1600" dirty="0"/>
              <a:t>available to view and/or download.</a:t>
            </a:r>
            <a:endParaRPr lang="en-US" sz="1600" dirty="0"/>
          </a:p>
        </p:txBody>
      </p:sp>
    </p:spTree>
    <p:extLst>
      <p:ext uri="{BB962C8B-B14F-4D97-AF65-F5344CB8AC3E}">
        <p14:creationId xmlns:p14="http://schemas.microsoft.com/office/powerpoint/2010/main" val="120014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6AB2A-E686-10BE-4448-AD4ED60E6BAF}"/>
              </a:ext>
            </a:extLst>
          </p:cNvPr>
          <p:cNvPicPr>
            <a:picLocks noChangeAspect="1"/>
          </p:cNvPicPr>
          <p:nvPr/>
        </p:nvPicPr>
        <p:blipFill>
          <a:blip r:embed="rId4"/>
          <a:stretch>
            <a:fillRect/>
          </a:stretch>
        </p:blipFill>
        <p:spPr>
          <a:xfrm>
            <a:off x="658344" y="1847270"/>
            <a:ext cx="7503870" cy="2023945"/>
          </a:xfrm>
          <a:prstGeom prst="rect">
            <a:avLst/>
          </a:prstGeom>
          <a:ln>
            <a:solidFill>
              <a:schemeClr val="accent1"/>
            </a:solidFill>
          </a:ln>
        </p:spPr>
      </p:pic>
      <p:sp>
        <p:nvSpPr>
          <p:cNvPr id="2" name="Title 1">
            <a:extLst>
              <a:ext uri="{FF2B5EF4-FFF2-40B4-BE49-F238E27FC236}">
                <a16:creationId xmlns:a16="http://schemas.microsoft.com/office/drawing/2014/main" id="{089E8AA2-F3D7-0DCB-CAFC-1DD88D14A205}"/>
              </a:ext>
            </a:extLst>
          </p:cNvPr>
          <p:cNvSpPr>
            <a:spLocks noGrp="1"/>
          </p:cNvSpPr>
          <p:nvPr>
            <p:ph type="title"/>
          </p:nvPr>
        </p:nvSpPr>
        <p:spPr>
          <a:xfrm>
            <a:off x="525551" y="497905"/>
            <a:ext cx="11091672" cy="1009041"/>
          </a:xfrm>
        </p:spPr>
        <p:txBody>
          <a:bodyPr/>
          <a:lstStyle/>
          <a:p>
            <a:r>
              <a:rPr lang="en-GB" dirty="0"/>
              <a:t>Drawing module in the Accelerator documentation </a:t>
            </a:r>
            <a:r>
              <a:rPr lang="en-GB" dirty="0" err="1"/>
              <a:t>center</a:t>
            </a:r>
            <a:r>
              <a:rPr lang="en-US" dirty="0">
                <a:solidFill>
                  <a:srgbClr val="00886F"/>
                </a:solidFill>
              </a:rPr>
              <a:t> –</a:t>
            </a:r>
            <a:r>
              <a:rPr lang="en-GB" dirty="0"/>
              <a:t>regulatory documentation</a:t>
            </a:r>
          </a:p>
        </p:txBody>
      </p:sp>
      <p:pic>
        <p:nvPicPr>
          <p:cNvPr id="5" name="Content Placeholder 4">
            <a:extLst>
              <a:ext uri="{FF2B5EF4-FFF2-40B4-BE49-F238E27FC236}">
                <a16:creationId xmlns:a16="http://schemas.microsoft.com/office/drawing/2014/main" id="{CEFDD9B4-0070-8558-5AB5-204EEF65ECE6}"/>
              </a:ext>
            </a:extLst>
          </p:cNvPr>
          <p:cNvPicPr>
            <a:picLocks noGrp="1" noChangeAspect="1"/>
          </p:cNvPicPr>
          <p:nvPr>
            <p:ph sz="half" idx="1"/>
          </p:nvPr>
        </p:nvPicPr>
        <p:blipFill>
          <a:blip r:embed="rId5"/>
          <a:stretch>
            <a:fillRect/>
          </a:stretch>
        </p:blipFill>
        <p:spPr>
          <a:xfrm>
            <a:off x="2076159" y="4195945"/>
            <a:ext cx="5394680" cy="1942084"/>
          </a:xfrm>
          <a:ln>
            <a:solidFill>
              <a:schemeClr val="tx2"/>
            </a:solidFill>
          </a:ln>
        </p:spPr>
      </p:pic>
      <p:sp>
        <p:nvSpPr>
          <p:cNvPr id="7" name="Content Placeholder 6">
            <a:extLst>
              <a:ext uri="{FF2B5EF4-FFF2-40B4-BE49-F238E27FC236}">
                <a16:creationId xmlns:a16="http://schemas.microsoft.com/office/drawing/2014/main" id="{3CA43DBA-6639-9655-4558-12E26F380D9B}"/>
              </a:ext>
            </a:extLst>
          </p:cNvPr>
          <p:cNvSpPr>
            <a:spLocks noGrp="1"/>
          </p:cNvSpPr>
          <p:nvPr>
            <p:ph sz="half" idx="2"/>
          </p:nvPr>
        </p:nvSpPr>
        <p:spPr>
          <a:xfrm>
            <a:off x="8407731" y="1828800"/>
            <a:ext cx="3230040" cy="4251960"/>
          </a:xfrm>
        </p:spPr>
        <p:txBody>
          <a:bodyPr/>
          <a:lstStyle/>
          <a:p>
            <a:pPr marL="0" indent="0">
              <a:buNone/>
            </a:pPr>
            <a:r>
              <a:rPr lang="en-GB" dirty="0"/>
              <a:t>Product-specific documentation is available under the ‘Regulatory documentation’ tab for a drawing. </a:t>
            </a:r>
          </a:p>
          <a:p>
            <a:pPr marL="0" indent="0">
              <a:buNone/>
            </a:pPr>
            <a:r>
              <a:rPr lang="en-GB" dirty="0"/>
              <a:t>This shows documentation linked to a specific drawing product line. </a:t>
            </a:r>
            <a:endParaRPr lang="en-GB" sz="1800" dirty="0"/>
          </a:p>
          <a:p>
            <a:endParaRPr lang="en-SE" dirty="0"/>
          </a:p>
        </p:txBody>
      </p:sp>
      <p:cxnSp>
        <p:nvCxnSpPr>
          <p:cNvPr id="9" name="Connector: Elbow 8">
            <a:extLst>
              <a:ext uri="{FF2B5EF4-FFF2-40B4-BE49-F238E27FC236}">
                <a16:creationId xmlns:a16="http://schemas.microsoft.com/office/drawing/2014/main" id="{5BEC9B02-8FF1-4D17-021E-77B6BAD5605C}"/>
              </a:ext>
            </a:extLst>
          </p:cNvPr>
          <p:cNvCxnSpPr>
            <a:cxnSpLocks/>
            <a:stCxn id="14" idx="2"/>
            <a:endCxn id="5" idx="1"/>
          </p:cNvCxnSpPr>
          <p:nvPr/>
        </p:nvCxnSpPr>
        <p:spPr>
          <a:xfrm rot="16200000" flipH="1">
            <a:off x="1266030" y="4356858"/>
            <a:ext cx="1134660" cy="485597"/>
          </a:xfrm>
          <a:prstGeom prst="bentConnector2">
            <a:avLst/>
          </a:prstGeom>
          <a:ln w="25400"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14" name="Rectangle 13">
            <a:extLst>
              <a:ext uri="{FF2B5EF4-FFF2-40B4-BE49-F238E27FC236}">
                <a16:creationId xmlns:a16="http://schemas.microsoft.com/office/drawing/2014/main" id="{67544397-4768-DD48-AADB-CDB2FC21E448}"/>
              </a:ext>
            </a:extLst>
          </p:cNvPr>
          <p:cNvSpPr/>
          <p:nvPr/>
        </p:nvSpPr>
        <p:spPr>
          <a:xfrm>
            <a:off x="557983" y="3288448"/>
            <a:ext cx="2065158" cy="743879"/>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SE" sz="2000"/>
          </a:p>
        </p:txBody>
      </p:sp>
      <p:sp>
        <p:nvSpPr>
          <p:cNvPr id="18" name="Rectangle 17">
            <a:extLst>
              <a:ext uri="{FF2B5EF4-FFF2-40B4-BE49-F238E27FC236}">
                <a16:creationId xmlns:a16="http://schemas.microsoft.com/office/drawing/2014/main" id="{C062D719-1C2E-E0FB-7408-28B7722A190B}"/>
              </a:ext>
            </a:extLst>
          </p:cNvPr>
          <p:cNvSpPr/>
          <p:nvPr/>
        </p:nvSpPr>
        <p:spPr>
          <a:xfrm>
            <a:off x="2945803" y="2859242"/>
            <a:ext cx="579864" cy="253989"/>
          </a:xfrm>
          <a:prstGeom prst="rect">
            <a:avLst/>
          </a:prstGeom>
          <a:noFill/>
          <a:ln w="25400">
            <a:solidFill>
              <a:srgbClr val="FF5900"/>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SE" sz="2000"/>
          </a:p>
        </p:txBody>
      </p:sp>
    </p:spTree>
    <p:extLst>
      <p:ext uri="{BB962C8B-B14F-4D97-AF65-F5344CB8AC3E}">
        <p14:creationId xmlns:p14="http://schemas.microsoft.com/office/powerpoint/2010/main" val="18194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5FAD-DFDA-02EA-DEAC-8AAB4A30A6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128D8-FC73-2CF1-CFFE-C8239BFC3636}"/>
              </a:ext>
            </a:extLst>
          </p:cNvPr>
          <p:cNvSpPr>
            <a:spLocks noGrp="1"/>
          </p:cNvSpPr>
          <p:nvPr>
            <p:ph type="title"/>
          </p:nvPr>
        </p:nvSpPr>
        <p:spPr>
          <a:xfrm>
            <a:off x="546099" y="513179"/>
            <a:ext cx="11091672" cy="1009041"/>
          </a:xfrm>
        </p:spPr>
        <p:txBody>
          <a:bodyPr/>
          <a:lstStyle/>
          <a:p>
            <a:r>
              <a:rPr lang="en-GB" dirty="0"/>
              <a:t>Claims and compliance reports </a:t>
            </a:r>
            <a:br>
              <a:rPr lang="en-GB" dirty="0"/>
            </a:br>
            <a:r>
              <a:rPr lang="en-GB" dirty="0"/>
              <a:t>in the Accelerator documentation </a:t>
            </a:r>
            <a:r>
              <a:rPr lang="en-GB" dirty="0" err="1"/>
              <a:t>center</a:t>
            </a:r>
            <a:r>
              <a:rPr lang="en-GB" dirty="0"/>
              <a:t> </a:t>
            </a:r>
          </a:p>
        </p:txBody>
      </p:sp>
      <p:sp>
        <p:nvSpPr>
          <p:cNvPr id="13" name="Rectangle: Rounded Corners 12">
            <a:extLst>
              <a:ext uri="{FF2B5EF4-FFF2-40B4-BE49-F238E27FC236}">
                <a16:creationId xmlns:a16="http://schemas.microsoft.com/office/drawing/2014/main" id="{6507026A-4D23-1BE4-A032-C57DCC51823A}"/>
              </a:ext>
            </a:extLst>
          </p:cNvPr>
          <p:cNvSpPr/>
          <p:nvPr/>
        </p:nvSpPr>
        <p:spPr>
          <a:xfrm>
            <a:off x="7253154" y="2208068"/>
            <a:ext cx="4419450" cy="472169"/>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dirty="0">
                <a:solidFill>
                  <a:schemeClr val="tx1"/>
                </a:solidFill>
              </a:rPr>
              <a:t>General drawing details, including the </a:t>
            </a:r>
            <a:r>
              <a:rPr lang="en-GB" sz="1400" dirty="0" err="1">
                <a:solidFill>
                  <a:schemeClr val="tx1"/>
                </a:solidFill>
              </a:rPr>
              <a:t>Cytiva</a:t>
            </a:r>
            <a:r>
              <a:rPr lang="en-GB" sz="1400" dirty="0">
                <a:solidFill>
                  <a:schemeClr val="tx1"/>
                </a:solidFill>
              </a:rPr>
              <a:t> primary/additional manufacturing sites. </a:t>
            </a:r>
            <a:endParaRPr lang="en-GB" sz="1200" dirty="0">
              <a:solidFill>
                <a:schemeClr val="tx1"/>
              </a:solidFill>
            </a:endParaRPr>
          </a:p>
        </p:txBody>
      </p:sp>
      <p:sp>
        <p:nvSpPr>
          <p:cNvPr id="14" name="Rectangle: Rounded Corners 13">
            <a:extLst>
              <a:ext uri="{FF2B5EF4-FFF2-40B4-BE49-F238E27FC236}">
                <a16:creationId xmlns:a16="http://schemas.microsoft.com/office/drawing/2014/main" id="{2B1C143B-6BE0-0B14-8447-DFE80568CF23}"/>
              </a:ext>
            </a:extLst>
          </p:cNvPr>
          <p:cNvSpPr/>
          <p:nvPr/>
        </p:nvSpPr>
        <p:spPr>
          <a:xfrm>
            <a:off x="7253154" y="2782679"/>
            <a:ext cx="4419450" cy="293734"/>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a:solidFill>
                  <a:schemeClr val="tx1"/>
                </a:solidFill>
              </a:rPr>
              <a:t>System design information, such as pressure, shelf life. </a:t>
            </a:r>
            <a:endParaRPr lang="en-GB" sz="1200">
              <a:solidFill>
                <a:schemeClr val="tx1"/>
              </a:solidFill>
            </a:endParaRPr>
          </a:p>
        </p:txBody>
      </p:sp>
      <p:sp>
        <p:nvSpPr>
          <p:cNvPr id="15" name="Rectangle: Rounded Corners 14">
            <a:extLst>
              <a:ext uri="{FF2B5EF4-FFF2-40B4-BE49-F238E27FC236}">
                <a16:creationId xmlns:a16="http://schemas.microsoft.com/office/drawing/2014/main" id="{5F10B1F9-129A-3209-CE00-41232C722487}"/>
              </a:ext>
            </a:extLst>
          </p:cNvPr>
          <p:cNvSpPr/>
          <p:nvPr/>
        </p:nvSpPr>
        <p:spPr>
          <a:xfrm>
            <a:off x="7253153" y="3206293"/>
            <a:ext cx="4419450" cy="527556"/>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dirty="0">
                <a:solidFill>
                  <a:schemeClr val="tx1"/>
                </a:solidFill>
              </a:rPr>
              <a:t>Component details such as material of construction, </a:t>
            </a:r>
            <a:r>
              <a:rPr lang="en-GB" sz="1400" dirty="0" err="1">
                <a:solidFill>
                  <a:schemeClr val="tx1"/>
                </a:solidFill>
              </a:rPr>
              <a:t>Cytiva</a:t>
            </a:r>
            <a:r>
              <a:rPr lang="en-GB" sz="1400" dirty="0">
                <a:solidFill>
                  <a:schemeClr val="tx1"/>
                </a:solidFill>
              </a:rPr>
              <a:t> resin code, wetted surface area etc.  </a:t>
            </a:r>
            <a:endParaRPr lang="en-GB" sz="1200" dirty="0">
              <a:solidFill>
                <a:schemeClr val="tx1"/>
              </a:solidFill>
            </a:endParaRPr>
          </a:p>
        </p:txBody>
      </p:sp>
      <p:sp>
        <p:nvSpPr>
          <p:cNvPr id="16" name="Rectangle: Rounded Corners 15">
            <a:extLst>
              <a:ext uri="{FF2B5EF4-FFF2-40B4-BE49-F238E27FC236}">
                <a16:creationId xmlns:a16="http://schemas.microsoft.com/office/drawing/2014/main" id="{CF56D3FA-B957-C5B8-097E-8CB3240D9248}"/>
              </a:ext>
            </a:extLst>
          </p:cNvPr>
          <p:cNvSpPr/>
          <p:nvPr/>
        </p:nvSpPr>
        <p:spPr>
          <a:xfrm>
            <a:off x="7253153" y="3848138"/>
            <a:ext cx="4419450" cy="443641"/>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dirty="0">
                <a:solidFill>
                  <a:schemeClr val="tx1"/>
                </a:solidFill>
              </a:rPr>
              <a:t>Where designs contain </a:t>
            </a:r>
            <a:r>
              <a:rPr lang="en-GB" sz="1400" dirty="0" err="1">
                <a:solidFill>
                  <a:schemeClr val="tx1"/>
                </a:solidFill>
              </a:rPr>
              <a:t>Cytiva</a:t>
            </a:r>
            <a:r>
              <a:rPr lang="en-GB" sz="1400" dirty="0">
                <a:solidFill>
                  <a:schemeClr val="tx1"/>
                </a:solidFill>
              </a:rPr>
              <a:t>-manufactured chambers, sub/ancillary component data is listed. </a:t>
            </a:r>
            <a:endParaRPr lang="en-GB" sz="1200" dirty="0">
              <a:solidFill>
                <a:schemeClr val="tx1"/>
              </a:solidFill>
            </a:endParaRPr>
          </a:p>
        </p:txBody>
      </p:sp>
      <p:sp>
        <p:nvSpPr>
          <p:cNvPr id="17" name="Rectangle: Rounded Corners 16">
            <a:extLst>
              <a:ext uri="{FF2B5EF4-FFF2-40B4-BE49-F238E27FC236}">
                <a16:creationId xmlns:a16="http://schemas.microsoft.com/office/drawing/2014/main" id="{FCE1528E-68F0-8D9B-FE71-05AD480F5847}"/>
              </a:ext>
            </a:extLst>
          </p:cNvPr>
          <p:cNvSpPr/>
          <p:nvPr/>
        </p:nvSpPr>
        <p:spPr>
          <a:xfrm>
            <a:off x="7253152" y="4422434"/>
            <a:ext cx="4419450" cy="293734"/>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dirty="0">
                <a:solidFill>
                  <a:schemeClr val="tx1"/>
                </a:solidFill>
              </a:rPr>
              <a:t>Component and sub-component claims and compliances. </a:t>
            </a:r>
            <a:endParaRPr lang="en-GB" sz="1200" dirty="0">
              <a:solidFill>
                <a:schemeClr val="tx1"/>
              </a:solidFill>
            </a:endParaRPr>
          </a:p>
        </p:txBody>
      </p:sp>
      <p:sp>
        <p:nvSpPr>
          <p:cNvPr id="18" name="Rectangle: Rounded Corners 17">
            <a:extLst>
              <a:ext uri="{FF2B5EF4-FFF2-40B4-BE49-F238E27FC236}">
                <a16:creationId xmlns:a16="http://schemas.microsoft.com/office/drawing/2014/main" id="{BE861552-D74E-EFB5-C4F9-DCC0D8356766}"/>
              </a:ext>
            </a:extLst>
          </p:cNvPr>
          <p:cNvSpPr/>
          <p:nvPr/>
        </p:nvSpPr>
        <p:spPr>
          <a:xfrm>
            <a:off x="7253151" y="4839791"/>
            <a:ext cx="4419450" cy="442186"/>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dirty="0">
                <a:solidFill>
                  <a:schemeClr val="tx1"/>
                </a:solidFill>
              </a:rPr>
              <a:t>Notification table of components </a:t>
            </a:r>
            <a:br>
              <a:rPr lang="en-GB" sz="1400" dirty="0">
                <a:solidFill>
                  <a:schemeClr val="tx1"/>
                </a:solidFill>
              </a:rPr>
            </a:br>
            <a:r>
              <a:rPr lang="en-GB" sz="1400" dirty="0">
                <a:solidFill>
                  <a:schemeClr val="tx1"/>
                </a:solidFill>
              </a:rPr>
              <a:t>containing substances of concern. </a:t>
            </a:r>
            <a:endParaRPr lang="en-GB" sz="1200" dirty="0">
              <a:solidFill>
                <a:schemeClr val="tx1"/>
              </a:solidFill>
            </a:endParaRPr>
          </a:p>
        </p:txBody>
      </p:sp>
      <p:sp>
        <p:nvSpPr>
          <p:cNvPr id="19" name="Rectangle: Rounded Corners 18">
            <a:extLst>
              <a:ext uri="{FF2B5EF4-FFF2-40B4-BE49-F238E27FC236}">
                <a16:creationId xmlns:a16="http://schemas.microsoft.com/office/drawing/2014/main" id="{CF7B1151-292E-EB56-E1DC-D5710FA5F13E}"/>
              </a:ext>
            </a:extLst>
          </p:cNvPr>
          <p:cNvSpPr/>
          <p:nvPr/>
        </p:nvSpPr>
        <p:spPr>
          <a:xfrm>
            <a:off x="7253150" y="5400282"/>
            <a:ext cx="4419450" cy="293734"/>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a:solidFill>
                  <a:schemeClr val="tx1"/>
                </a:solidFill>
              </a:rPr>
              <a:t>Definition table at end of report. </a:t>
            </a:r>
            <a:endParaRPr lang="en-GB" sz="1200">
              <a:solidFill>
                <a:schemeClr val="tx1"/>
              </a:solidFill>
            </a:endParaRPr>
          </a:p>
        </p:txBody>
      </p:sp>
      <p:sp>
        <p:nvSpPr>
          <p:cNvPr id="24" name="Rectangle: Rounded Corners 23">
            <a:extLst>
              <a:ext uri="{FF2B5EF4-FFF2-40B4-BE49-F238E27FC236}">
                <a16:creationId xmlns:a16="http://schemas.microsoft.com/office/drawing/2014/main" id="{2AFB9C70-E696-47FC-F553-A33A0678A540}"/>
              </a:ext>
            </a:extLst>
          </p:cNvPr>
          <p:cNvSpPr/>
          <p:nvPr/>
        </p:nvSpPr>
        <p:spPr>
          <a:xfrm>
            <a:off x="7253150" y="1774413"/>
            <a:ext cx="4419450" cy="329921"/>
          </a:xfrm>
          <a:prstGeom prst="roundRect">
            <a:avLst/>
          </a:prstGeom>
          <a:solidFill>
            <a:srgbClr val="D9EBFF"/>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spcBef>
                <a:spcPts val="600"/>
              </a:spcBef>
              <a:spcAft>
                <a:spcPts val="600"/>
              </a:spcAft>
            </a:pPr>
            <a:r>
              <a:rPr lang="en-GB" sz="1400" dirty="0">
                <a:solidFill>
                  <a:schemeClr val="tx1"/>
                </a:solidFill>
              </a:rPr>
              <a:t>Introduction page of claims and compliance report.</a:t>
            </a:r>
            <a:endParaRPr lang="en-GB" sz="1200" dirty="0">
              <a:solidFill>
                <a:schemeClr val="tx1"/>
              </a:solidFill>
            </a:endParaRPr>
          </a:p>
        </p:txBody>
      </p:sp>
      <p:cxnSp>
        <p:nvCxnSpPr>
          <p:cNvPr id="28" name="Connector: Elbow 27">
            <a:extLst>
              <a:ext uri="{FF2B5EF4-FFF2-40B4-BE49-F238E27FC236}">
                <a16:creationId xmlns:a16="http://schemas.microsoft.com/office/drawing/2014/main" id="{C466FD2C-3CFB-9862-6864-A7E24B3E8FBB}"/>
              </a:ext>
            </a:extLst>
          </p:cNvPr>
          <p:cNvCxnSpPr>
            <a:cxnSpLocks/>
            <a:stCxn id="18" idx="1"/>
          </p:cNvCxnSpPr>
          <p:nvPr/>
        </p:nvCxnSpPr>
        <p:spPr>
          <a:xfrm rot="10800000" flipV="1">
            <a:off x="6473275" y="5060884"/>
            <a:ext cx="779876" cy="633132"/>
          </a:xfrm>
          <a:prstGeom prst="bentConnector3">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30" name="Connector: Elbow 29">
            <a:extLst>
              <a:ext uri="{FF2B5EF4-FFF2-40B4-BE49-F238E27FC236}">
                <a16:creationId xmlns:a16="http://schemas.microsoft.com/office/drawing/2014/main" id="{9DFE2746-787F-268A-05DD-7F6E273088EE}"/>
              </a:ext>
            </a:extLst>
          </p:cNvPr>
          <p:cNvCxnSpPr>
            <a:cxnSpLocks/>
            <a:stCxn id="17" idx="1"/>
          </p:cNvCxnSpPr>
          <p:nvPr/>
        </p:nvCxnSpPr>
        <p:spPr>
          <a:xfrm rot="10800000" flipV="1">
            <a:off x="6473276" y="4569301"/>
            <a:ext cx="779876" cy="232728"/>
          </a:xfrm>
          <a:prstGeom prst="bentConnector3">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32" name="Connector: Elbow 31">
            <a:extLst>
              <a:ext uri="{FF2B5EF4-FFF2-40B4-BE49-F238E27FC236}">
                <a16:creationId xmlns:a16="http://schemas.microsoft.com/office/drawing/2014/main" id="{81ABA47E-04B4-A188-76E7-FC9C59C0493D}"/>
              </a:ext>
            </a:extLst>
          </p:cNvPr>
          <p:cNvCxnSpPr>
            <a:cxnSpLocks/>
            <a:stCxn id="15" idx="1"/>
            <a:endCxn id="51" idx="3"/>
          </p:cNvCxnSpPr>
          <p:nvPr/>
        </p:nvCxnSpPr>
        <p:spPr>
          <a:xfrm rot="10800000" flipV="1">
            <a:off x="6398369" y="3470071"/>
            <a:ext cx="854785" cy="263778"/>
          </a:xfrm>
          <a:prstGeom prst="bentConnector3">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34" name="Connector: Elbow 33">
            <a:extLst>
              <a:ext uri="{FF2B5EF4-FFF2-40B4-BE49-F238E27FC236}">
                <a16:creationId xmlns:a16="http://schemas.microsoft.com/office/drawing/2014/main" id="{2DED6F08-9D84-C000-F00A-2EA5C236EB75}"/>
              </a:ext>
            </a:extLst>
          </p:cNvPr>
          <p:cNvCxnSpPr>
            <a:cxnSpLocks/>
            <a:stCxn id="14" idx="1"/>
          </p:cNvCxnSpPr>
          <p:nvPr/>
        </p:nvCxnSpPr>
        <p:spPr>
          <a:xfrm rot="10800000">
            <a:off x="6398366" y="2652024"/>
            <a:ext cx="854788" cy="277522"/>
          </a:xfrm>
          <a:prstGeom prst="bentConnector3">
            <a:avLst>
              <a:gd name="adj1" fmla="val 50000"/>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cxnSp>
        <p:nvCxnSpPr>
          <p:cNvPr id="43" name="Connector: Elbow 42">
            <a:extLst>
              <a:ext uri="{FF2B5EF4-FFF2-40B4-BE49-F238E27FC236}">
                <a16:creationId xmlns:a16="http://schemas.microsoft.com/office/drawing/2014/main" id="{5B38562C-E903-8D5B-4679-114D11324179}"/>
              </a:ext>
            </a:extLst>
          </p:cNvPr>
          <p:cNvCxnSpPr>
            <a:cxnSpLocks/>
            <a:stCxn id="13" idx="1"/>
          </p:cNvCxnSpPr>
          <p:nvPr/>
        </p:nvCxnSpPr>
        <p:spPr>
          <a:xfrm rot="10800000">
            <a:off x="6398366" y="1692567"/>
            <a:ext cx="854788" cy="751587"/>
          </a:xfrm>
          <a:prstGeom prst="bentConnector3">
            <a:avLst>
              <a:gd name="adj1" fmla="val 50000"/>
            </a:avLst>
          </a:prstGeom>
          <a:ln w="12700" cap="sq">
            <a:solidFill>
              <a:schemeClr val="accent4"/>
            </a:solidFill>
            <a:tailEnd type="triangle"/>
          </a:ln>
        </p:spPr>
        <p:style>
          <a:lnRef idx="1">
            <a:schemeClr val="accent1"/>
          </a:lnRef>
          <a:fillRef idx="0">
            <a:schemeClr val="accent1"/>
          </a:fillRef>
          <a:effectRef idx="0">
            <a:srgbClr val="000000"/>
          </a:effectRef>
          <a:fontRef idx="minor">
            <a:schemeClr val="lt1"/>
          </a:fontRef>
        </p:style>
      </p:cxnSp>
      <p:pic>
        <p:nvPicPr>
          <p:cNvPr id="51" name="Picture 50" descr="A green and white form&#10;&#10;AI-generated content may be incorrect.">
            <a:extLst>
              <a:ext uri="{FF2B5EF4-FFF2-40B4-BE49-F238E27FC236}">
                <a16:creationId xmlns:a16="http://schemas.microsoft.com/office/drawing/2014/main" id="{7F2C0FE9-1A26-9287-CBD9-6C63176CD96C}"/>
              </a:ext>
            </a:extLst>
          </p:cNvPr>
          <p:cNvPicPr>
            <a:picLocks noChangeAspect="1"/>
          </p:cNvPicPr>
          <p:nvPr/>
        </p:nvPicPr>
        <p:blipFill>
          <a:blip r:embed="rId4"/>
          <a:stretch>
            <a:fillRect/>
          </a:stretch>
        </p:blipFill>
        <p:spPr>
          <a:xfrm>
            <a:off x="546098" y="1367308"/>
            <a:ext cx="5852270" cy="4733081"/>
          </a:xfrm>
          <a:prstGeom prst="rect">
            <a:avLst/>
          </a:prstGeom>
        </p:spPr>
      </p:pic>
    </p:spTree>
    <p:extLst>
      <p:ext uri="{BB962C8B-B14F-4D97-AF65-F5344CB8AC3E}">
        <p14:creationId xmlns:p14="http://schemas.microsoft.com/office/powerpoint/2010/main" val="86785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20D17F38-B691-E74E-A89C-72951AB93A89}"/>
              </a:ext>
            </a:extLst>
          </p:cNvPr>
          <p:cNvSpPr>
            <a:spLocks noGrp="1"/>
          </p:cNvSpPr>
          <p:nvPr>
            <p:ph type="body" sz="quarter" idx="10"/>
          </p:nvPr>
        </p:nvSpPr>
        <p:spPr>
          <a:xfrm>
            <a:off x="546098" y="4081806"/>
            <a:ext cx="9823387" cy="1998319"/>
          </a:xfrm>
        </p:spPr>
        <p:txBody>
          <a:bodyPr>
            <a:normAutofit/>
          </a:bodyPr>
          <a:lstStyle/>
          <a:p>
            <a:r>
              <a:rPr lang="en-US" u="sng" dirty="0">
                <a:effectLst/>
                <a:latin typeface="Cytiva Aktiv" panose="020B0504020202020204" pitchFamily="34" charset="0"/>
                <a:ea typeface="Cytiva Aktiv" panose="020B05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www.cytiva.com</a:t>
            </a:r>
            <a:endParaRPr lang="en-SE" dirty="0">
              <a:effectLst/>
              <a:latin typeface="Cytiva Aktiv" panose="020B0504020202020204" pitchFamily="34" charset="0"/>
              <a:ea typeface="Cytiva Aktiv" panose="020B0504020202020204" pitchFamily="34" charset="0"/>
              <a:cs typeface="Times New Roman" panose="02020603050405020304" pitchFamily="18" charset="0"/>
            </a:endParaRPr>
          </a:p>
          <a:p>
            <a:r>
              <a:rPr lang="en-US" dirty="0">
                <a:effectLst/>
                <a:latin typeface="Cytiva Aktiv" panose="020B0504020202020204" pitchFamily="34" charset="0"/>
                <a:ea typeface="Cytiva Aktiv" panose="020B0504020202020204" pitchFamily="34" charset="0"/>
                <a:cs typeface="Times New Roman" panose="02020603050405020304" pitchFamily="18" charset="0"/>
              </a:rPr>
              <a:t> </a:t>
            </a:r>
            <a:endParaRPr lang="en-SE" dirty="0">
              <a:effectLst/>
              <a:latin typeface="Cytiva Aktiv" panose="020B0504020202020204" pitchFamily="34" charset="0"/>
              <a:ea typeface="Cytiva Aktiv" panose="020B0504020202020204" pitchFamily="34" charset="0"/>
              <a:cs typeface="Times New Roman" panose="02020603050405020304" pitchFamily="18" charset="0"/>
            </a:endParaRPr>
          </a:p>
          <a:p>
            <a:r>
              <a:rPr lang="en-US" b="0" i="0" u="none" strike="noStrike" baseline="0" dirty="0" err="1"/>
              <a:t>Cytiva</a:t>
            </a:r>
            <a:r>
              <a:rPr lang="en-US" b="0" i="0" u="none" strike="noStrike" baseline="0" dirty="0"/>
              <a:t> , and the Drop logo are trademarks of Life Sciences IP Holdings Corporation or an affiliate doing business as Cytiva. </a:t>
            </a:r>
            <a:br>
              <a:rPr lang="en-US" b="0" i="0" u="none" strike="noStrike" baseline="0" dirty="0"/>
            </a:br>
            <a:r>
              <a:rPr lang="en-US" dirty="0">
                <a:ea typeface="Cytiva Aktiv" panose="020B0504020202020204" pitchFamily="34" charset="0"/>
                <a:cs typeface="Times New Roman" panose="02020603050405020304" pitchFamily="18" charset="0"/>
              </a:rPr>
              <a:t>Accelerator, Allegro, </a:t>
            </a:r>
            <a:r>
              <a:rPr lang="en-US" dirty="0" err="1">
                <a:ea typeface="Cytiva Aktiv" panose="020B0504020202020204" pitchFamily="34" charset="0"/>
                <a:cs typeface="Times New Roman" panose="02020603050405020304" pitchFamily="18" charset="0"/>
              </a:rPr>
              <a:t>Biacore</a:t>
            </a:r>
            <a:r>
              <a:rPr lang="en-US" dirty="0">
                <a:ea typeface="Cytiva Aktiv" panose="020B0504020202020204" pitchFamily="34" charset="0"/>
                <a:cs typeface="Times New Roman" panose="02020603050405020304" pitchFamily="18" charset="0"/>
              </a:rPr>
              <a:t>, </a:t>
            </a:r>
            <a:r>
              <a:rPr lang="en-US" dirty="0" err="1">
                <a:ea typeface="Cytiva Aktiv" panose="020B0504020202020204" pitchFamily="34" charset="0"/>
                <a:cs typeface="Times New Roman" panose="02020603050405020304" pitchFamily="18" charset="0"/>
              </a:rPr>
              <a:t>Hyclone</a:t>
            </a:r>
            <a:r>
              <a:rPr lang="en-US" dirty="0">
                <a:ea typeface="Cytiva Aktiv" panose="020B0504020202020204" pitchFamily="34" charset="0"/>
                <a:cs typeface="Times New Roman" panose="02020603050405020304" pitchFamily="18" charset="0"/>
              </a:rPr>
              <a:t> and </a:t>
            </a:r>
            <a:r>
              <a:rPr lang="en-US" dirty="0" err="1">
                <a:ea typeface="Cytiva Aktiv" panose="020B0504020202020204" pitchFamily="34" charset="0"/>
                <a:cs typeface="Times New Roman" panose="02020603050405020304" pitchFamily="18" charset="0"/>
              </a:rPr>
              <a:t>ReadyToProcess</a:t>
            </a:r>
            <a:r>
              <a:rPr lang="en-US" dirty="0">
                <a:ea typeface="Cytiva Aktiv" panose="020B0504020202020204" pitchFamily="34" charset="0"/>
                <a:cs typeface="Times New Roman" panose="02020603050405020304" pitchFamily="18" charset="0"/>
              </a:rPr>
              <a:t> </a:t>
            </a:r>
            <a:r>
              <a:rPr lang="en-US" dirty="0">
                <a:effectLst/>
                <a:ea typeface="Cytiva Aktiv" panose="020B0504020202020204" pitchFamily="34" charset="0"/>
                <a:cs typeface="Times New Roman" panose="02020603050405020304" pitchFamily="18" charset="0"/>
              </a:rPr>
              <a:t>are trademarks </a:t>
            </a:r>
            <a:r>
              <a:rPr lang="en-US" b="0" i="0" u="none" strike="noStrike" baseline="0" dirty="0"/>
              <a:t>of Global Life Sciences Solutions USA LLC or an affiliate doing business as Cytiva. </a:t>
            </a:r>
            <a:br>
              <a:rPr lang="en-US" b="0" i="0" u="none" strike="noStrike" baseline="0" dirty="0"/>
            </a:br>
            <a:r>
              <a:rPr lang="en-US" b="0" i="0" u="none" strike="noStrike" baseline="0" dirty="0"/>
              <a:t>Any other trademarks are the property of their respective owners.</a:t>
            </a:r>
            <a:endParaRPr lang="en-US" b="1" i="0" u="none" strike="noStrike" baseline="0" dirty="0">
              <a:solidFill>
                <a:schemeClr val="accent3"/>
              </a:solidFill>
            </a:endParaRPr>
          </a:p>
          <a:p>
            <a:pPr algn="l"/>
            <a:r>
              <a:rPr lang="en-US" b="0" i="0" u="none" strike="noStrike" baseline="0" dirty="0"/>
              <a:t>The Danaher trademark is a proprietary mark of Danaher Corporation.</a:t>
            </a:r>
          </a:p>
          <a:p>
            <a:r>
              <a:rPr lang="en-US" dirty="0">
                <a:effectLst/>
                <a:ea typeface="Cytiva Aktiv" panose="020B0504020202020204" pitchFamily="34" charset="0"/>
                <a:cs typeface="Times New Roman" panose="02020603050405020304" pitchFamily="18" charset="0"/>
              </a:rPr>
              <a:t>© 2025 Cytiva</a:t>
            </a:r>
            <a:endParaRPr lang="en-SE" dirty="0">
              <a:effectLst/>
              <a:ea typeface="Cytiva Aktiv" panose="020B0504020202020204" pitchFamily="34" charset="0"/>
              <a:cs typeface="Times New Roman" panose="02020603050405020304" pitchFamily="18" charset="0"/>
            </a:endParaRPr>
          </a:p>
          <a:p>
            <a:r>
              <a:rPr lang="en-US" dirty="0">
                <a:effectLst/>
                <a:ea typeface="Cytiva Aktiv" panose="020B0504020202020204" pitchFamily="34" charset="0"/>
                <a:cs typeface="Times New Roman" panose="02020603050405020304" pitchFamily="18" charset="0"/>
              </a:rPr>
              <a:t>For local office contact information, visit </a:t>
            </a:r>
            <a:r>
              <a:rPr lang="en-US" u="sng" dirty="0">
                <a:effectLst/>
                <a:ea typeface="Cytiva Aktiv" panose="020B05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cytiva.com/contact</a:t>
            </a:r>
            <a:endParaRPr lang="en-US" u="sng" dirty="0">
              <a:effectLst/>
              <a:ea typeface="Cytiva Aktiv" panose="020B0504020202020204" pitchFamily="34" charset="0"/>
              <a:cs typeface="Times New Roman" panose="02020603050405020304" pitchFamily="18" charset="0"/>
            </a:endParaRPr>
          </a:p>
          <a:p>
            <a:endParaRPr lang="en-US" u="sng" dirty="0">
              <a:ea typeface="Cytiva Aktiv" panose="020B0504020202020204" pitchFamily="34" charset="0"/>
              <a:cs typeface="Times New Roman" panose="02020603050405020304" pitchFamily="18" charset="0"/>
            </a:endParaRPr>
          </a:p>
          <a:p>
            <a:r>
              <a:rPr lang="en-US" dirty="0" err="1">
                <a:ea typeface="Cytiva Aktiv" panose="020B0504020202020204" pitchFamily="34" charset="0"/>
                <a:cs typeface="Times New Roman" panose="02020603050405020304" pitchFamily="18" charset="0"/>
              </a:rPr>
              <a:t>CY54837</a:t>
            </a:r>
            <a:r>
              <a:rPr lang="en-US" dirty="0">
                <a:ea typeface="Cytiva Aktiv" panose="020B0504020202020204" pitchFamily="34" charset="0"/>
                <a:cs typeface="Times New Roman" panose="02020603050405020304" pitchFamily="18" charset="0"/>
              </a:rPr>
              <a:t>-</a:t>
            </a:r>
            <a:r>
              <a:rPr lang="en-US">
                <a:ea typeface="Cytiva Aktiv" panose="020B0504020202020204" pitchFamily="34" charset="0"/>
                <a:cs typeface="Times New Roman" panose="02020603050405020304" pitchFamily="18" charset="0"/>
              </a:rPr>
              <a:t>21Aug25</a:t>
            </a:r>
            <a:r>
              <a:rPr lang="en-US" dirty="0">
                <a:ea typeface="Cytiva Aktiv" panose="020B0504020202020204" pitchFamily="34" charset="0"/>
                <a:cs typeface="Times New Roman" panose="02020603050405020304" pitchFamily="18" charset="0"/>
              </a:rPr>
              <a:t>-PP</a:t>
            </a:r>
            <a:endParaRPr lang="en-US" dirty="0">
              <a:effectLst/>
              <a:ea typeface="Cytiva Aktiv" panose="020B0504020202020204" pitchFamily="34" charset="0"/>
              <a:cs typeface="Times New Roman" panose="02020603050405020304" pitchFamily="18" charset="0"/>
            </a:endParaRPr>
          </a:p>
          <a:p>
            <a:endParaRPr lang="en-US" u="sng" dirty="0">
              <a:effectLst/>
              <a:ea typeface="Cytiva Aktiv"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4451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D44BAC-9E58-5378-FF74-182EAEC72B3A}"/>
              </a:ext>
            </a:extLst>
          </p:cNvPr>
          <p:cNvSpPr>
            <a:spLocks noGrp="1"/>
          </p:cNvSpPr>
          <p:nvPr>
            <p:ph type="title"/>
          </p:nvPr>
        </p:nvSpPr>
        <p:spPr>
          <a:xfrm>
            <a:off x="518940" y="458746"/>
            <a:ext cx="4759431" cy="616334"/>
          </a:xfrm>
        </p:spPr>
        <p:txBody>
          <a:bodyPr/>
          <a:lstStyle/>
          <a:p>
            <a:r>
              <a:rPr lang="en-US" dirty="0">
                <a:solidFill>
                  <a:srgbClr val="00886F"/>
                </a:solidFill>
              </a:rPr>
              <a:t>Navigating</a:t>
            </a:r>
            <a:r>
              <a:rPr lang="en-US" sz="3600" dirty="0"/>
              <a:t> </a:t>
            </a:r>
            <a:r>
              <a:rPr lang="en-US" dirty="0">
                <a:solidFill>
                  <a:srgbClr val="00886F"/>
                </a:solidFill>
              </a:rPr>
              <a:t>cytiva.com</a:t>
            </a:r>
            <a:endParaRPr lang="en-SE" dirty="0">
              <a:solidFill>
                <a:srgbClr val="FF5900"/>
              </a:solidFill>
            </a:endParaRPr>
          </a:p>
        </p:txBody>
      </p:sp>
      <p:sp>
        <p:nvSpPr>
          <p:cNvPr id="9" name="TextBox 8">
            <a:extLst>
              <a:ext uri="{FF2B5EF4-FFF2-40B4-BE49-F238E27FC236}">
                <a16:creationId xmlns:a16="http://schemas.microsoft.com/office/drawing/2014/main" id="{BB277B15-AE50-5760-4E88-276CD8BE378B}"/>
              </a:ext>
            </a:extLst>
          </p:cNvPr>
          <p:cNvSpPr txBox="1"/>
          <p:nvPr/>
        </p:nvSpPr>
        <p:spPr>
          <a:xfrm>
            <a:off x="1514573" y="5902552"/>
            <a:ext cx="3054285" cy="268439"/>
          </a:xfrm>
          <a:prstGeom prst="rect">
            <a:avLst/>
          </a:prstGeom>
          <a:noFill/>
        </p:spPr>
        <p:txBody>
          <a:bodyPr wrap="square" lIns="46800" tIns="46800" rIns="46800" bIns="46800" rtlCol="0">
            <a:normAutofit fontScale="70000" lnSpcReduction="20000"/>
          </a:bodyPr>
          <a:lstStyle/>
          <a:p>
            <a:pPr algn="ctr">
              <a:lnSpc>
                <a:spcPct val="100000"/>
              </a:lnSpc>
              <a:spcBef>
                <a:spcPts val="1200"/>
              </a:spcBef>
              <a:buSzPct val="100000"/>
            </a:pPr>
            <a:r>
              <a:rPr lang="en-US" sz="2000" b="1" dirty="0">
                <a:solidFill>
                  <a:srgbClr val="00886F"/>
                </a:solidFill>
              </a:rPr>
              <a:t>www.cytiva.com/certificates</a:t>
            </a:r>
          </a:p>
        </p:txBody>
      </p:sp>
      <p:sp>
        <p:nvSpPr>
          <p:cNvPr id="10" name="TextBox 9">
            <a:extLst>
              <a:ext uri="{FF2B5EF4-FFF2-40B4-BE49-F238E27FC236}">
                <a16:creationId xmlns:a16="http://schemas.microsoft.com/office/drawing/2014/main" id="{5783D815-C0AD-57D7-AFDD-ED662345D0CB}"/>
              </a:ext>
            </a:extLst>
          </p:cNvPr>
          <p:cNvSpPr txBox="1"/>
          <p:nvPr/>
        </p:nvSpPr>
        <p:spPr>
          <a:xfrm>
            <a:off x="7623144" y="5906201"/>
            <a:ext cx="3054285" cy="268439"/>
          </a:xfrm>
          <a:prstGeom prst="rect">
            <a:avLst/>
          </a:prstGeom>
          <a:noFill/>
        </p:spPr>
        <p:txBody>
          <a:bodyPr wrap="square" lIns="46800" tIns="46800" rIns="46800" bIns="46800" rtlCol="0">
            <a:normAutofit fontScale="70000" lnSpcReduction="20000"/>
          </a:bodyPr>
          <a:lstStyle/>
          <a:p>
            <a:pPr algn="ctr">
              <a:lnSpc>
                <a:spcPct val="100000"/>
              </a:lnSpc>
              <a:spcBef>
                <a:spcPts val="1200"/>
              </a:spcBef>
              <a:buSzPct val="100000"/>
            </a:pPr>
            <a:r>
              <a:rPr lang="en-US" sz="2000" b="1" dirty="0">
                <a:solidFill>
                  <a:srgbClr val="00886F"/>
                </a:solidFill>
              </a:rPr>
              <a:t>www.cytiva.com/rsf</a:t>
            </a:r>
          </a:p>
        </p:txBody>
      </p:sp>
      <p:pic>
        <p:nvPicPr>
          <p:cNvPr id="4" name="Picture 3">
            <a:extLst>
              <a:ext uri="{FF2B5EF4-FFF2-40B4-BE49-F238E27FC236}">
                <a16:creationId xmlns:a16="http://schemas.microsoft.com/office/drawing/2014/main" id="{73CFD17F-AAF7-DB6E-98DE-9CC344019345}"/>
              </a:ext>
            </a:extLst>
          </p:cNvPr>
          <p:cNvPicPr>
            <a:picLocks noChangeAspect="1"/>
          </p:cNvPicPr>
          <p:nvPr/>
        </p:nvPicPr>
        <p:blipFill>
          <a:blip r:embed="rId3"/>
          <a:stretch>
            <a:fillRect/>
          </a:stretch>
        </p:blipFill>
        <p:spPr>
          <a:xfrm>
            <a:off x="565594" y="1671428"/>
            <a:ext cx="10958510" cy="952583"/>
          </a:xfrm>
          <a:prstGeom prst="rect">
            <a:avLst/>
          </a:prstGeom>
        </p:spPr>
      </p:pic>
      <p:pic>
        <p:nvPicPr>
          <p:cNvPr id="11" name="Content Placeholder 10">
            <a:extLst>
              <a:ext uri="{FF2B5EF4-FFF2-40B4-BE49-F238E27FC236}">
                <a16:creationId xmlns:a16="http://schemas.microsoft.com/office/drawing/2014/main" id="{469AFEA9-D530-7FCE-C1A2-6985727EEEA1}"/>
              </a:ext>
            </a:extLst>
          </p:cNvPr>
          <p:cNvPicPr>
            <a:picLocks noGrp="1" noChangeAspect="1"/>
          </p:cNvPicPr>
          <p:nvPr>
            <p:ph sz="half" idx="1"/>
          </p:nvPr>
        </p:nvPicPr>
        <p:blipFill>
          <a:blip r:embed="rId4"/>
          <a:stretch>
            <a:fillRect/>
          </a:stretch>
        </p:blipFill>
        <p:spPr>
          <a:xfrm>
            <a:off x="546100" y="2756803"/>
            <a:ext cx="5365750" cy="2928852"/>
          </a:xfrm>
        </p:spPr>
      </p:pic>
      <p:pic>
        <p:nvPicPr>
          <p:cNvPr id="19" name="Content Placeholder 18">
            <a:extLst>
              <a:ext uri="{FF2B5EF4-FFF2-40B4-BE49-F238E27FC236}">
                <a16:creationId xmlns:a16="http://schemas.microsoft.com/office/drawing/2014/main" id="{1ED26662-7E07-8FDA-94E0-5CFF407D141B}"/>
              </a:ext>
            </a:extLst>
          </p:cNvPr>
          <p:cNvPicPr>
            <a:picLocks noGrp="1" noChangeAspect="1"/>
          </p:cNvPicPr>
          <p:nvPr>
            <p:ph sz="half" idx="2"/>
          </p:nvPr>
        </p:nvPicPr>
        <p:blipFill>
          <a:blip r:embed="rId5"/>
          <a:stretch>
            <a:fillRect/>
          </a:stretch>
        </p:blipFill>
        <p:spPr>
          <a:xfrm>
            <a:off x="6288087" y="2712825"/>
            <a:ext cx="5357813" cy="2972830"/>
          </a:xfrm>
        </p:spPr>
      </p:pic>
    </p:spTree>
    <p:extLst>
      <p:ext uri="{BB962C8B-B14F-4D97-AF65-F5344CB8AC3E}">
        <p14:creationId xmlns:p14="http://schemas.microsoft.com/office/powerpoint/2010/main" val="410991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48EA-7DB0-4065-D800-DF5374C2D976}"/>
            </a:ext>
          </a:extLst>
        </p:cNvPr>
        <p:cNvGrpSpPr/>
        <p:nvPr/>
      </p:nvGrpSpPr>
      <p:grpSpPr>
        <a:xfrm>
          <a:off x="0" y="0"/>
          <a:ext cx="0" cy="0"/>
          <a:chOff x="0" y="0"/>
          <a:chExt cx="0" cy="0"/>
        </a:xfrm>
      </p:grpSpPr>
      <p:sp>
        <p:nvSpPr>
          <p:cNvPr id="19" name="Title 1">
            <a:extLst>
              <a:ext uri="{FF2B5EF4-FFF2-40B4-BE49-F238E27FC236}">
                <a16:creationId xmlns:a16="http://schemas.microsoft.com/office/drawing/2014/main" id="{C079C6EF-3578-6614-CFED-6BB1B8FA7476}"/>
              </a:ext>
            </a:extLst>
          </p:cNvPr>
          <p:cNvSpPr>
            <a:spLocks noGrp="1"/>
          </p:cNvSpPr>
          <p:nvPr>
            <p:ph type="title"/>
          </p:nvPr>
        </p:nvSpPr>
        <p:spPr>
          <a:xfrm>
            <a:off x="546099" y="549275"/>
            <a:ext cx="11091672" cy="1009041"/>
          </a:xfrm>
        </p:spPr>
        <p:txBody>
          <a:bodyPr/>
          <a:lstStyle/>
          <a:p>
            <a:r>
              <a:rPr lang="en-US"/>
              <a:t>Quality and Regulatory Support</a:t>
            </a:r>
            <a:br>
              <a:rPr lang="en-US"/>
            </a:br>
            <a:br>
              <a:rPr lang="en-US"/>
            </a:br>
            <a:br>
              <a:rPr lang="en-US"/>
            </a:br>
            <a:endParaRPr lang="en-US" dirty="0"/>
          </a:p>
        </p:txBody>
      </p:sp>
      <p:sp>
        <p:nvSpPr>
          <p:cNvPr id="13" name="Content Placeholder 12">
            <a:extLst>
              <a:ext uri="{FF2B5EF4-FFF2-40B4-BE49-F238E27FC236}">
                <a16:creationId xmlns:a16="http://schemas.microsoft.com/office/drawing/2014/main" id="{D71DDA02-89A7-4AB7-F1F9-B364A2B432B8}"/>
              </a:ext>
            </a:extLst>
          </p:cNvPr>
          <p:cNvSpPr>
            <a:spLocks noGrp="1"/>
          </p:cNvSpPr>
          <p:nvPr>
            <p:ph idx="1"/>
          </p:nvPr>
        </p:nvSpPr>
        <p:spPr>
          <a:xfrm>
            <a:off x="548640" y="1828799"/>
            <a:ext cx="11093450" cy="3337560"/>
          </a:xfrm>
        </p:spPr>
        <p:txBody>
          <a:bodyPr vert="horz" lIns="0" tIns="0" rIns="0" bIns="0" spcCol="365760" rtlCol="0" anchor="t">
            <a:normAutofit/>
          </a:bodyPr>
          <a:lstStyle/>
          <a:p>
            <a:pPr marL="0" indent="0">
              <a:buNone/>
            </a:pPr>
            <a:r>
              <a:rPr lang="en-US" dirty="0"/>
              <a:t>With regulatory support accounts—available to </a:t>
            </a:r>
            <a:r>
              <a:rPr lang="en-US" dirty="0" err="1"/>
              <a:t>Cytiva</a:t>
            </a:r>
            <a:r>
              <a:rPr lang="en-US" dirty="0"/>
              <a:t> customers—you gain access to product documentation useful for process development and validation.  The documentation is free of charge and is critical for preparing standard operating procedures (SOPs), quality control, and clinical and marketing applications for submission to regulatory agencies.</a:t>
            </a:r>
          </a:p>
          <a:p>
            <a:pPr marL="0" indent="0">
              <a:buNone/>
            </a:pPr>
            <a:r>
              <a:rPr lang="en-US" dirty="0"/>
              <a:t>We offer change control notification (CCN), regulatory support files (RSF) for chromatography resins and cell culture media, validation guides (VG) for single-use products and bioprocess filters, validation support files (VSF) for software, and extractables information (EI) for supported products. </a:t>
            </a:r>
            <a:endParaRPr lang="en-GB" dirty="0"/>
          </a:p>
          <a:p>
            <a:pPr marL="0" indent="0">
              <a:buNone/>
            </a:pPr>
            <a:r>
              <a:rPr lang="en-GB" dirty="0"/>
              <a:t>Regulatory documentation is provided via two separate online systems: Regulatory support and Accelerator documentation </a:t>
            </a:r>
            <a:r>
              <a:rPr lang="en-GB" dirty="0" err="1"/>
              <a:t>center</a:t>
            </a:r>
            <a:r>
              <a:rPr lang="en-GB" dirty="0"/>
              <a:t>.</a:t>
            </a:r>
          </a:p>
        </p:txBody>
      </p:sp>
      <p:sp>
        <p:nvSpPr>
          <p:cNvPr id="9" name="Text Placeholder 8">
            <a:extLst>
              <a:ext uri="{FF2B5EF4-FFF2-40B4-BE49-F238E27FC236}">
                <a16:creationId xmlns:a16="http://schemas.microsoft.com/office/drawing/2014/main" id="{BC9BD1C7-6C0D-5E87-3C91-836DD99218DB}"/>
              </a:ext>
            </a:extLst>
          </p:cNvPr>
          <p:cNvSpPr>
            <a:spLocks noGrp="1"/>
          </p:cNvSpPr>
          <p:nvPr>
            <p:ph type="body" sz="quarter" idx="10"/>
          </p:nvPr>
        </p:nvSpPr>
        <p:spPr>
          <a:xfrm>
            <a:off x="548639" y="5303519"/>
            <a:ext cx="11089131" cy="777240"/>
          </a:xfrm>
        </p:spPr>
        <p:txBody>
          <a:bodyPr/>
          <a:lstStyle/>
          <a:p>
            <a:r>
              <a:rPr lang="en-US"/>
              <a:t>Our subscription service notifies you when updated regulatory documents are available.</a:t>
            </a:r>
            <a:endParaRPr lang="en-US" dirty="0"/>
          </a:p>
        </p:txBody>
      </p:sp>
      <p:sp>
        <p:nvSpPr>
          <p:cNvPr id="7" name="Content Placeholder 12">
            <a:extLst>
              <a:ext uri="{FF2B5EF4-FFF2-40B4-BE49-F238E27FC236}">
                <a16:creationId xmlns:a16="http://schemas.microsoft.com/office/drawing/2014/main" id="{4CAD6147-22E7-20CA-6D02-9AC95F36A724}"/>
              </a:ext>
            </a:extLst>
          </p:cNvPr>
          <p:cNvSpPr txBox="1">
            <a:spLocks/>
          </p:cNvSpPr>
          <p:nvPr/>
        </p:nvSpPr>
        <p:spPr>
          <a:xfrm>
            <a:off x="546099" y="3615069"/>
            <a:ext cx="5365752" cy="1637415"/>
          </a:xfrm>
          <a:prstGeom prst="rect">
            <a:avLst/>
          </a:prstGeom>
        </p:spPr>
        <p:txBody>
          <a:bodyPr vert="horz" lIns="0" tIns="0" rIns="0" bIns="0" spcCol="365760" rtlCol="0" anchor="t">
            <a:normAutofit/>
          </a:bodyPr>
          <a:lstStyle>
            <a:lvl1pPr marL="228600" indent="-228600" algn="l" defTabSz="914400" rtl="0" eaLnBrk="1" latinLnBrk="0" hangingPunct="1">
              <a:lnSpc>
                <a:spcPct val="100000"/>
              </a:lnSpc>
              <a:spcBef>
                <a:spcPts val="1200"/>
              </a:spcBef>
              <a:buFont typeface="Cytiva Aktiv"/>
              <a:buChar char="•"/>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100000"/>
              </a:lnSpc>
              <a:spcBef>
                <a:spcPts val="300"/>
              </a:spcBef>
              <a:buFont typeface="Cytiva Aktiv" panose="020B0504020202020204" pitchFamily="34" charset="0"/>
              <a:buChar char="–"/>
              <a:defRPr sz="2000" kern="1200">
                <a:solidFill>
                  <a:schemeClr val="tx1"/>
                </a:solidFill>
                <a:latin typeface="+mn-lt"/>
                <a:ea typeface="+mn-ea"/>
                <a:cs typeface="+mn-cs"/>
              </a:defRPr>
            </a:lvl9pPr>
          </a:lstStyle>
          <a:p>
            <a:pPr marL="0" indent="0">
              <a:spcAft>
                <a:spcPts val="750"/>
              </a:spcAft>
              <a:buFont typeface="Cytiva Aktiv"/>
              <a:buNone/>
            </a:pPr>
            <a:endParaRPr lang="en-US" sz="1600" dirty="0"/>
          </a:p>
        </p:txBody>
      </p:sp>
    </p:spTree>
    <p:extLst>
      <p:ext uri="{BB962C8B-B14F-4D97-AF65-F5344CB8AC3E}">
        <p14:creationId xmlns:p14="http://schemas.microsoft.com/office/powerpoint/2010/main" val="117445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
            <a:extLst>
              <a:ext uri="{FF2B5EF4-FFF2-40B4-BE49-F238E27FC236}">
                <a16:creationId xmlns:a16="http://schemas.microsoft.com/office/drawing/2014/main" id="{3C3E5683-F47F-165B-F4A8-3A66BE47E4BE}"/>
              </a:ext>
            </a:extLst>
          </p:cNvPr>
          <p:cNvPicPr>
            <a:picLocks noChangeAspect="1"/>
          </p:cNvPicPr>
          <p:nvPr/>
        </p:nvPicPr>
        <p:blipFill>
          <a:blip r:embed="rId3"/>
          <a:stretch>
            <a:fillRect/>
          </a:stretch>
        </p:blipFill>
        <p:spPr>
          <a:xfrm>
            <a:off x="3407847" y="1824990"/>
            <a:ext cx="5649973" cy="4255135"/>
          </a:xfrm>
          <a:prstGeom prst="rect">
            <a:avLst/>
          </a:prstGeom>
          <a:ln w="3175">
            <a:solidFill>
              <a:schemeClr val="tx1"/>
            </a:solidFill>
          </a:ln>
        </p:spPr>
      </p:pic>
      <p:sp>
        <p:nvSpPr>
          <p:cNvPr id="5" name="Rectangle 4">
            <a:extLst>
              <a:ext uri="{FF2B5EF4-FFF2-40B4-BE49-F238E27FC236}">
                <a16:creationId xmlns:a16="http://schemas.microsoft.com/office/drawing/2014/main" id="{A3A056A5-7325-D5AF-1C7D-6C0CECC97E39}"/>
              </a:ext>
            </a:extLst>
          </p:cNvPr>
          <p:cNvSpPr/>
          <p:nvPr/>
        </p:nvSpPr>
        <p:spPr>
          <a:xfrm>
            <a:off x="5113846" y="4466215"/>
            <a:ext cx="2862513" cy="319921"/>
          </a:xfrm>
          <a:prstGeom prst="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6" name="Rectangle 5">
            <a:extLst>
              <a:ext uri="{FF2B5EF4-FFF2-40B4-BE49-F238E27FC236}">
                <a16:creationId xmlns:a16="http://schemas.microsoft.com/office/drawing/2014/main" id="{064321ED-1918-1789-7BC4-24E6E25CBAD8}"/>
              </a:ext>
            </a:extLst>
          </p:cNvPr>
          <p:cNvSpPr/>
          <p:nvPr/>
        </p:nvSpPr>
        <p:spPr>
          <a:xfrm>
            <a:off x="4357463" y="4752463"/>
            <a:ext cx="1834818" cy="444194"/>
          </a:xfrm>
          <a:prstGeom prst="rect">
            <a:avLst/>
          </a:prstGeom>
          <a:noFill/>
          <a:ln w="28575">
            <a:solidFill>
              <a:schemeClr val="accent4"/>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8" name="Rectangle 7">
            <a:extLst>
              <a:ext uri="{FF2B5EF4-FFF2-40B4-BE49-F238E27FC236}">
                <a16:creationId xmlns:a16="http://schemas.microsoft.com/office/drawing/2014/main" id="{36D7BC14-D739-57D0-6BE7-9255ACD337CB}"/>
              </a:ext>
            </a:extLst>
          </p:cNvPr>
          <p:cNvSpPr/>
          <p:nvPr/>
        </p:nvSpPr>
        <p:spPr>
          <a:xfrm>
            <a:off x="6231589" y="4752462"/>
            <a:ext cx="2225625" cy="444194"/>
          </a:xfrm>
          <a:prstGeom prst="rect">
            <a:avLst/>
          </a:prstGeom>
          <a:noFill/>
          <a:ln w="28575">
            <a:solidFill>
              <a:srgbClr val="8EC4FF"/>
            </a:solid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S" sz="2000"/>
          </a:p>
        </p:txBody>
      </p:sp>
      <p:sp>
        <p:nvSpPr>
          <p:cNvPr id="11" name="TextBox 10">
            <a:extLst>
              <a:ext uri="{FF2B5EF4-FFF2-40B4-BE49-F238E27FC236}">
                <a16:creationId xmlns:a16="http://schemas.microsoft.com/office/drawing/2014/main" id="{38498A61-BC7D-D8F6-C801-DC7984905A63}"/>
              </a:ext>
            </a:extLst>
          </p:cNvPr>
          <p:cNvSpPr txBox="1"/>
          <p:nvPr/>
        </p:nvSpPr>
        <p:spPr>
          <a:xfrm>
            <a:off x="471669" y="385353"/>
            <a:ext cx="11091671" cy="1007968"/>
          </a:xfrm>
          <a:prstGeom prst="rect">
            <a:avLst/>
          </a:prstGeom>
          <a:noFill/>
        </p:spPr>
        <p:txBody>
          <a:bodyPr wrap="square">
            <a:spAutoFit/>
          </a:bodyPr>
          <a:lstStyle/>
          <a:p>
            <a:pPr>
              <a:spcBef>
                <a:spcPts val="600"/>
              </a:spcBef>
              <a:spcAft>
                <a:spcPts val="300"/>
              </a:spcAft>
              <a:buNone/>
            </a:pPr>
            <a:r>
              <a:rPr lang="en-GB" sz="3200" dirty="0">
                <a:solidFill>
                  <a:srgbClr val="00886F"/>
                </a:solidFill>
                <a:latin typeface="+mj-lt"/>
              </a:rPr>
              <a:t>T</a:t>
            </a:r>
            <a:r>
              <a:rPr lang="en-GB" sz="3200" i="0" dirty="0">
                <a:solidFill>
                  <a:srgbClr val="00886F"/>
                </a:solidFill>
                <a:effectLst/>
                <a:latin typeface="+mj-lt"/>
              </a:rPr>
              <a:t>wo separate online systems </a:t>
            </a:r>
            <a:endParaRPr lang="en-GB" sz="3200" dirty="0">
              <a:solidFill>
                <a:srgbClr val="00886F"/>
              </a:solidFill>
              <a:latin typeface="+mj-lt"/>
            </a:endParaRPr>
          </a:p>
          <a:p>
            <a:pPr>
              <a:spcBef>
                <a:spcPts val="600"/>
              </a:spcBef>
              <a:spcAft>
                <a:spcPts val="300"/>
              </a:spcAft>
              <a:buNone/>
            </a:pPr>
            <a:r>
              <a:rPr lang="en-GB" b="0" i="0" dirty="0">
                <a:effectLst/>
                <a:latin typeface="+mj-lt"/>
              </a:rPr>
              <a:t>With different documents and different logins</a:t>
            </a:r>
            <a:endParaRPr lang="en-GB" dirty="0">
              <a:latin typeface="+mj-lt"/>
            </a:endParaRPr>
          </a:p>
        </p:txBody>
      </p:sp>
      <p:sp>
        <p:nvSpPr>
          <p:cNvPr id="15" name="TextBox 14">
            <a:extLst>
              <a:ext uri="{FF2B5EF4-FFF2-40B4-BE49-F238E27FC236}">
                <a16:creationId xmlns:a16="http://schemas.microsoft.com/office/drawing/2014/main" id="{44FD7F18-223B-242F-86B7-DC532944D68A}"/>
              </a:ext>
            </a:extLst>
          </p:cNvPr>
          <p:cNvSpPr txBox="1"/>
          <p:nvPr/>
        </p:nvSpPr>
        <p:spPr>
          <a:xfrm flipH="1">
            <a:off x="9167358" y="3005388"/>
            <a:ext cx="2623859" cy="3354765"/>
          </a:xfrm>
          <a:prstGeom prst="rect">
            <a:avLst/>
          </a:prstGeom>
          <a:noFill/>
        </p:spPr>
        <p:txBody>
          <a:bodyPr wrap="square">
            <a:spAutoFit/>
          </a:bodyPr>
          <a:lstStyle/>
          <a:p>
            <a:pPr>
              <a:spcBef>
                <a:spcPts val="300"/>
              </a:spcBef>
              <a:spcAft>
                <a:spcPts val="600"/>
              </a:spcAft>
            </a:pPr>
            <a:r>
              <a:rPr lang="en-GB" sz="1400" b="1" dirty="0">
                <a:solidFill>
                  <a:srgbClr val="424242"/>
                </a:solidFill>
                <a:latin typeface="+mj-lt"/>
              </a:rPr>
              <a:t>            </a:t>
            </a:r>
            <a:r>
              <a:rPr lang="en-GB" sz="1400" b="1" i="0" dirty="0">
                <a:solidFill>
                  <a:srgbClr val="424242"/>
                </a:solidFill>
                <a:effectLst/>
                <a:latin typeface="+mj-lt"/>
              </a:rPr>
              <a:t>Accelerator documentation </a:t>
            </a:r>
            <a:r>
              <a:rPr lang="en-GB" sz="1400" b="1" dirty="0" err="1">
                <a:solidFill>
                  <a:srgbClr val="424242"/>
                </a:solidFill>
                <a:latin typeface="+mj-lt"/>
              </a:rPr>
              <a:t>c</a:t>
            </a:r>
            <a:r>
              <a:rPr lang="en-GB" sz="1400" b="1" i="0" dirty="0" err="1">
                <a:solidFill>
                  <a:srgbClr val="424242"/>
                </a:solidFill>
                <a:effectLst/>
                <a:latin typeface="+mj-lt"/>
              </a:rPr>
              <a:t>enter</a:t>
            </a:r>
            <a:endParaRPr lang="en-GB" sz="1400" b="1" i="0" dirty="0">
              <a:solidFill>
                <a:srgbClr val="424242"/>
              </a:solidFill>
              <a:effectLst/>
              <a:latin typeface="+mj-lt"/>
            </a:endParaRPr>
          </a:p>
          <a:p>
            <a:pPr>
              <a:spcBef>
                <a:spcPts val="300"/>
              </a:spcBef>
              <a:spcAft>
                <a:spcPts val="600"/>
              </a:spcAft>
            </a:pPr>
            <a:r>
              <a:rPr lang="en-GB" sz="1400" dirty="0">
                <a:solidFill>
                  <a:srgbClr val="424242"/>
                </a:solidFill>
                <a:latin typeface="+mj-lt"/>
              </a:rPr>
              <a:t>For documents related to </a:t>
            </a:r>
            <a:br>
              <a:rPr lang="en-GB" sz="1400" dirty="0">
                <a:solidFill>
                  <a:srgbClr val="424242"/>
                </a:solidFill>
                <a:latin typeface="+mj-lt"/>
              </a:rPr>
            </a:br>
            <a:r>
              <a:rPr lang="en-GB" sz="1400" dirty="0">
                <a:latin typeface="+mj-lt"/>
              </a:rPr>
              <a:t>Allegro™ single-use systems and associated filters and aseptic connectors</a:t>
            </a:r>
            <a:r>
              <a:rPr lang="en-GB" sz="1400" dirty="0">
                <a:solidFill>
                  <a:srgbClr val="424242"/>
                </a:solidFill>
                <a:latin typeface="+mj-lt"/>
              </a:rPr>
              <a:t>. Includes drawings, compliance reports, and technical details. </a:t>
            </a:r>
            <a:r>
              <a:rPr lang="en-GB" sz="1400" dirty="0">
                <a:solidFill>
                  <a:srgbClr val="424242"/>
                </a:solidFill>
              </a:rPr>
              <a:t>Sometimes an NDA is required</a:t>
            </a:r>
            <a:endParaRPr lang="en-GB" sz="1400" dirty="0">
              <a:solidFill>
                <a:srgbClr val="424242"/>
              </a:solidFill>
              <a:latin typeface="+mj-lt"/>
            </a:endParaRPr>
          </a:p>
          <a:p>
            <a:pPr>
              <a:defRPr sz="1200">
                <a:solidFill>
                  <a:srgbClr val="FFFFFF"/>
                </a:solidFill>
              </a:defRPr>
            </a:pPr>
            <a:r>
              <a:rPr lang="en-US" sz="1400" b="1" dirty="0">
                <a:solidFill>
                  <a:schemeClr val="tx1">
                    <a:lumMod val="90000"/>
                    <a:lumOff val="10000"/>
                  </a:schemeClr>
                </a:solidFill>
              </a:rPr>
              <a:t>cytiva.com/adc</a:t>
            </a:r>
          </a:p>
          <a:p>
            <a:pPr>
              <a:defRPr sz="1200">
                <a:solidFill>
                  <a:srgbClr val="FFFFFF"/>
                </a:solidFill>
              </a:defRPr>
            </a:pPr>
            <a:r>
              <a:rPr lang="en-US" sz="1400" dirty="0">
                <a:solidFill>
                  <a:schemeClr val="tx1">
                    <a:lumMod val="90000"/>
                    <a:lumOff val="10000"/>
                  </a:schemeClr>
                </a:solidFill>
              </a:rPr>
              <a:t>Login: Separate account required</a:t>
            </a:r>
          </a:p>
          <a:p>
            <a:pPr>
              <a:spcBef>
                <a:spcPts val="300"/>
              </a:spcBef>
              <a:spcAft>
                <a:spcPts val="600"/>
              </a:spcAft>
            </a:pPr>
            <a:endParaRPr lang="en-GB" sz="1400" dirty="0">
              <a:solidFill>
                <a:srgbClr val="424242"/>
              </a:solidFill>
              <a:latin typeface="+mj-lt"/>
            </a:endParaRPr>
          </a:p>
          <a:p>
            <a:pPr algn="l">
              <a:spcBef>
                <a:spcPts val="300"/>
              </a:spcBef>
              <a:spcAft>
                <a:spcPts val="600"/>
              </a:spcAft>
              <a:buFont typeface="+mj-lt"/>
              <a:buAutoNum type="arabicPeriod"/>
            </a:pPr>
            <a:endParaRPr lang="en-GB" sz="1400" b="0" i="0" dirty="0">
              <a:solidFill>
                <a:srgbClr val="424242"/>
              </a:solidFill>
              <a:effectLst/>
              <a:latin typeface="Segoe Sans"/>
            </a:endParaRPr>
          </a:p>
        </p:txBody>
      </p:sp>
      <p:cxnSp>
        <p:nvCxnSpPr>
          <p:cNvPr id="16" name="Straight Arrow Connector 15">
            <a:extLst>
              <a:ext uri="{FF2B5EF4-FFF2-40B4-BE49-F238E27FC236}">
                <a16:creationId xmlns:a16="http://schemas.microsoft.com/office/drawing/2014/main" id="{55728589-8F58-260E-B311-CC148C7B8A4D}"/>
              </a:ext>
            </a:extLst>
          </p:cNvPr>
          <p:cNvCxnSpPr>
            <a:cxnSpLocks/>
          </p:cNvCxnSpPr>
          <p:nvPr/>
        </p:nvCxnSpPr>
        <p:spPr>
          <a:xfrm>
            <a:off x="2520866" y="4193806"/>
            <a:ext cx="1805775" cy="549100"/>
          </a:xfrm>
          <a:prstGeom prst="straightConnector1">
            <a:avLst/>
          </a:prstGeom>
          <a:ln w="28575" cap="sq">
            <a:solidFill>
              <a:srgbClr val="FF5900"/>
            </a:solidFill>
            <a:tailEnd type="triangle"/>
          </a:ln>
        </p:spPr>
        <p:style>
          <a:lnRef idx="1">
            <a:schemeClr val="accent1"/>
          </a:lnRef>
          <a:fillRef idx="0">
            <a:schemeClr val="accent1"/>
          </a:fillRef>
          <a:effectRef idx="0">
            <a:srgbClr val="000000"/>
          </a:effectRef>
          <a:fontRef idx="minor">
            <a:schemeClr val="lt1"/>
          </a:fontRef>
        </p:style>
      </p:cxnSp>
      <p:sp>
        <p:nvSpPr>
          <p:cNvPr id="7" name="TextBox 6">
            <a:extLst>
              <a:ext uri="{FF2B5EF4-FFF2-40B4-BE49-F238E27FC236}">
                <a16:creationId xmlns:a16="http://schemas.microsoft.com/office/drawing/2014/main" id="{3884DFD8-8FF1-8017-C2E8-DFCDBF6B96C1}"/>
              </a:ext>
            </a:extLst>
          </p:cNvPr>
          <p:cNvSpPr txBox="1"/>
          <p:nvPr/>
        </p:nvSpPr>
        <p:spPr>
          <a:xfrm>
            <a:off x="2145118" y="3804923"/>
            <a:ext cx="382121" cy="388883"/>
          </a:xfrm>
          <a:prstGeom prst="rect">
            <a:avLst/>
          </a:prstGeom>
          <a:solidFill>
            <a:schemeClr val="accent4"/>
          </a:solidFill>
          <a:ln w="28575">
            <a:solidFill>
              <a:schemeClr val="accent4"/>
            </a:solidFill>
          </a:ln>
        </p:spPr>
        <p:txBody>
          <a:bodyPr wrap="square" lIns="46800" tIns="46800" rIns="46800" bIns="46800" rtlCol="0">
            <a:normAutofit lnSpcReduction="10000"/>
          </a:bodyPr>
          <a:lstStyle/>
          <a:p>
            <a:pPr algn="ctr">
              <a:lnSpc>
                <a:spcPct val="100000"/>
              </a:lnSpc>
              <a:spcBef>
                <a:spcPts val="1200"/>
              </a:spcBef>
              <a:buSzPct val="100000"/>
            </a:pPr>
            <a:r>
              <a:rPr lang="en-US" sz="2000" b="1" dirty="0">
                <a:solidFill>
                  <a:schemeClr val="bg1"/>
                </a:solidFill>
              </a:rPr>
              <a:t>1</a:t>
            </a:r>
          </a:p>
        </p:txBody>
      </p:sp>
      <p:sp>
        <p:nvSpPr>
          <p:cNvPr id="9" name="TextBox 8">
            <a:extLst>
              <a:ext uri="{FF2B5EF4-FFF2-40B4-BE49-F238E27FC236}">
                <a16:creationId xmlns:a16="http://schemas.microsoft.com/office/drawing/2014/main" id="{3D611145-69CC-966D-7D33-A5CA4DFAF09D}"/>
              </a:ext>
            </a:extLst>
          </p:cNvPr>
          <p:cNvSpPr txBox="1"/>
          <p:nvPr/>
        </p:nvSpPr>
        <p:spPr>
          <a:xfrm>
            <a:off x="9247562" y="2850101"/>
            <a:ext cx="382121" cy="388883"/>
          </a:xfrm>
          <a:prstGeom prst="rect">
            <a:avLst/>
          </a:prstGeom>
          <a:solidFill>
            <a:schemeClr val="accent5">
              <a:lumMod val="60000"/>
              <a:lumOff val="40000"/>
            </a:schemeClr>
          </a:solidFill>
          <a:ln w="28575">
            <a:solidFill>
              <a:srgbClr val="8EC4FF"/>
            </a:solidFill>
          </a:ln>
        </p:spPr>
        <p:txBody>
          <a:bodyPr wrap="square" lIns="46800" tIns="46800" rIns="46800" bIns="46800" rtlCol="0">
            <a:normAutofit lnSpcReduction="10000"/>
          </a:bodyPr>
          <a:lstStyle/>
          <a:p>
            <a:pPr algn="ctr">
              <a:lnSpc>
                <a:spcPct val="100000"/>
              </a:lnSpc>
              <a:spcBef>
                <a:spcPts val="1200"/>
              </a:spcBef>
              <a:buSzPct val="100000"/>
            </a:pPr>
            <a:r>
              <a:rPr lang="en-US" sz="2000" b="1" dirty="0">
                <a:solidFill>
                  <a:schemeClr val="bg1"/>
                </a:solidFill>
              </a:rPr>
              <a:t>2</a:t>
            </a:r>
          </a:p>
        </p:txBody>
      </p:sp>
      <p:cxnSp>
        <p:nvCxnSpPr>
          <p:cNvPr id="18" name="Straight Arrow Connector 17">
            <a:extLst>
              <a:ext uri="{FF2B5EF4-FFF2-40B4-BE49-F238E27FC236}">
                <a16:creationId xmlns:a16="http://schemas.microsoft.com/office/drawing/2014/main" id="{47DEAB90-E9CA-0017-9F69-E33956EB8003}"/>
              </a:ext>
            </a:extLst>
          </p:cNvPr>
          <p:cNvCxnSpPr>
            <a:cxnSpLocks/>
          </p:cNvCxnSpPr>
          <p:nvPr/>
        </p:nvCxnSpPr>
        <p:spPr>
          <a:xfrm flipH="1">
            <a:off x="8491012" y="3238984"/>
            <a:ext cx="756550" cy="1460534"/>
          </a:xfrm>
          <a:prstGeom prst="straightConnector1">
            <a:avLst/>
          </a:prstGeom>
          <a:ln w="28575" cap="sq">
            <a:solidFill>
              <a:srgbClr val="8EC4FF"/>
            </a:solidFill>
            <a:tailEnd type="triangle"/>
          </a:ln>
        </p:spPr>
        <p:style>
          <a:lnRef idx="1">
            <a:schemeClr val="accent1"/>
          </a:lnRef>
          <a:fillRef idx="0">
            <a:schemeClr val="accent1"/>
          </a:fillRef>
          <a:effectRef idx="0">
            <a:srgbClr val="000000"/>
          </a:effectRef>
          <a:fontRef idx="minor">
            <a:schemeClr val="lt1"/>
          </a:fontRef>
        </p:style>
      </p:cxnSp>
      <p:sp>
        <p:nvSpPr>
          <p:cNvPr id="3" name="TextBox 2">
            <a:extLst>
              <a:ext uri="{FF2B5EF4-FFF2-40B4-BE49-F238E27FC236}">
                <a16:creationId xmlns:a16="http://schemas.microsoft.com/office/drawing/2014/main" id="{42428748-8879-81A2-6EC6-FCAFACE29769}"/>
              </a:ext>
            </a:extLst>
          </p:cNvPr>
          <p:cNvSpPr txBox="1"/>
          <p:nvPr/>
        </p:nvSpPr>
        <p:spPr>
          <a:xfrm flipH="1">
            <a:off x="454156" y="3938842"/>
            <a:ext cx="2936178" cy="1715854"/>
          </a:xfrm>
          <a:prstGeom prst="rect">
            <a:avLst/>
          </a:prstGeom>
          <a:noFill/>
        </p:spPr>
        <p:txBody>
          <a:bodyPr wrap="square">
            <a:spAutoFit/>
          </a:bodyPr>
          <a:lstStyle/>
          <a:p>
            <a:pPr>
              <a:spcBef>
                <a:spcPts val="300"/>
              </a:spcBef>
              <a:spcAft>
                <a:spcPts val="600"/>
              </a:spcAft>
            </a:pPr>
            <a:r>
              <a:rPr lang="en-GB" sz="1400" b="1" dirty="0">
                <a:solidFill>
                  <a:srgbClr val="424242"/>
                </a:solidFill>
                <a:latin typeface="+mj-lt"/>
              </a:rPr>
              <a:t>Regulatory support</a:t>
            </a:r>
            <a:endParaRPr lang="en-GB" sz="1400" b="1" i="0" dirty="0">
              <a:solidFill>
                <a:srgbClr val="424242"/>
              </a:solidFill>
              <a:effectLst/>
              <a:latin typeface="+mj-lt"/>
            </a:endParaRPr>
          </a:p>
          <a:p>
            <a:pPr>
              <a:spcBef>
                <a:spcPts val="300"/>
              </a:spcBef>
              <a:spcAft>
                <a:spcPts val="600"/>
              </a:spcAft>
            </a:pPr>
            <a:r>
              <a:rPr lang="en-GB" sz="1400" dirty="0">
                <a:solidFill>
                  <a:srgbClr val="424242"/>
                </a:solidFill>
              </a:rPr>
              <a:t>For all Change Control Notifications (CCN) and Regulatory documents such as RSF, VG, VSF and EI.</a:t>
            </a:r>
            <a:br>
              <a:rPr lang="en-GB" sz="1400" dirty="0">
                <a:solidFill>
                  <a:srgbClr val="424242"/>
                </a:solidFill>
              </a:rPr>
            </a:br>
            <a:br>
              <a:rPr lang="en-GB" sz="1400" dirty="0">
                <a:solidFill>
                  <a:srgbClr val="424242"/>
                </a:solidFill>
                <a:latin typeface="+mj-lt"/>
              </a:rPr>
            </a:br>
            <a:r>
              <a:rPr lang="en-GB" sz="1400" b="1" dirty="0">
                <a:solidFill>
                  <a:srgbClr val="424242"/>
                </a:solidFill>
                <a:latin typeface="+mj-lt"/>
              </a:rPr>
              <a:t>cytiva.com/rsf</a:t>
            </a:r>
            <a:br>
              <a:rPr lang="en-GB" sz="1400" dirty="0">
                <a:solidFill>
                  <a:srgbClr val="424242"/>
                </a:solidFill>
                <a:latin typeface="+mj-lt"/>
              </a:rPr>
            </a:br>
            <a:r>
              <a:rPr lang="en-GB" sz="1400" dirty="0">
                <a:solidFill>
                  <a:srgbClr val="424242"/>
                </a:solidFill>
                <a:latin typeface="+mj-lt"/>
              </a:rPr>
              <a:t>Login: Cytiva web account required</a:t>
            </a:r>
            <a:endParaRPr lang="en-GB" sz="1400" b="0" i="0" dirty="0">
              <a:solidFill>
                <a:srgbClr val="424242"/>
              </a:solidFill>
              <a:effectLst/>
              <a:latin typeface="Segoe Sans"/>
            </a:endParaRPr>
          </a:p>
        </p:txBody>
      </p:sp>
    </p:spTree>
    <p:extLst>
      <p:ext uri="{BB962C8B-B14F-4D97-AF65-F5344CB8AC3E}">
        <p14:creationId xmlns:p14="http://schemas.microsoft.com/office/powerpoint/2010/main" val="2833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74D32-A4F6-58C2-5873-49DCD51FFC4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F26AFF4F-2845-FDB8-FDC8-AC6EBE90E8F8}"/>
              </a:ext>
            </a:extLst>
          </p:cNvPr>
          <p:cNvSpPr>
            <a:spLocks noGrp="1"/>
          </p:cNvSpPr>
          <p:nvPr>
            <p:ph type="title"/>
          </p:nvPr>
        </p:nvSpPr>
        <p:spPr>
          <a:xfrm>
            <a:off x="546099" y="508179"/>
            <a:ext cx="11091672" cy="646331"/>
          </a:xfrm>
        </p:spPr>
        <p:txBody>
          <a:bodyPr anchor="t">
            <a:normAutofit fontScale="90000"/>
          </a:bodyPr>
          <a:lstStyle/>
          <a:p>
            <a:r>
              <a:rPr lang="en-US" dirty="0" err="1">
                <a:solidFill>
                  <a:srgbClr val="00886F"/>
                </a:solidFill>
              </a:rPr>
              <a:t>Cytiva’s</a:t>
            </a:r>
            <a:r>
              <a:rPr lang="en-US" dirty="0">
                <a:solidFill>
                  <a:srgbClr val="00886F"/>
                </a:solidFill>
              </a:rPr>
              <a:t> regulatory support</a:t>
            </a:r>
            <a:r>
              <a:rPr lang="en-US" sz="3200" dirty="0">
                <a:solidFill>
                  <a:srgbClr val="00886F"/>
                </a:solidFill>
              </a:rPr>
              <a:t> documentation – summary </a:t>
            </a:r>
            <a:br>
              <a:rPr lang="en-US" sz="3200" dirty="0">
                <a:solidFill>
                  <a:srgbClr val="00886F"/>
                </a:solidFill>
              </a:rPr>
            </a:br>
            <a:br>
              <a:rPr lang="en-US" sz="3200" dirty="0">
                <a:solidFill>
                  <a:srgbClr val="00886F"/>
                </a:solidFill>
                <a:highlight>
                  <a:srgbClr val="FFFF00"/>
                </a:highlight>
              </a:rPr>
            </a:br>
            <a:endParaRPr lang="en-SE" dirty="0">
              <a:highlight>
                <a:srgbClr val="FFFF00"/>
              </a:highlight>
            </a:endParaRPr>
          </a:p>
        </p:txBody>
      </p:sp>
      <p:sp>
        <p:nvSpPr>
          <p:cNvPr id="2" name="Content Placeholder 1">
            <a:extLst>
              <a:ext uri="{FF2B5EF4-FFF2-40B4-BE49-F238E27FC236}">
                <a16:creationId xmlns:a16="http://schemas.microsoft.com/office/drawing/2014/main" id="{A39DDC23-789F-502E-0776-D596E1A953F3}"/>
              </a:ext>
            </a:extLst>
          </p:cNvPr>
          <p:cNvSpPr>
            <a:spLocks noGrp="1"/>
          </p:cNvSpPr>
          <p:nvPr>
            <p:ph sz="half" idx="2"/>
          </p:nvPr>
        </p:nvSpPr>
        <p:spPr>
          <a:xfrm>
            <a:off x="2836669" y="2040250"/>
            <a:ext cx="1929384" cy="3624165"/>
          </a:xfrm>
        </p:spPr>
        <p:txBody>
          <a:bodyPr>
            <a:normAutofit/>
          </a:bodyPr>
          <a:lstStyle/>
          <a:p>
            <a:r>
              <a:rPr lang="en-US" sz="1200"/>
              <a:t>Change control   notifications (CCN)  </a:t>
            </a:r>
            <a:br>
              <a:rPr lang="en-US" sz="1200"/>
            </a:br>
            <a:r>
              <a:rPr lang="en-US" sz="1200"/>
              <a:t>by subscription</a:t>
            </a:r>
          </a:p>
          <a:p>
            <a:endParaRPr lang="en-US" sz="1200" dirty="0"/>
          </a:p>
        </p:txBody>
      </p:sp>
      <p:sp>
        <p:nvSpPr>
          <p:cNvPr id="4" name="Content Placeholder 3">
            <a:extLst>
              <a:ext uri="{FF2B5EF4-FFF2-40B4-BE49-F238E27FC236}">
                <a16:creationId xmlns:a16="http://schemas.microsoft.com/office/drawing/2014/main" id="{F90B28D3-C51A-48F4-A987-77903217F2D2}"/>
              </a:ext>
            </a:extLst>
          </p:cNvPr>
          <p:cNvSpPr>
            <a:spLocks noGrp="1"/>
          </p:cNvSpPr>
          <p:nvPr>
            <p:ph sz="quarter" idx="13"/>
          </p:nvPr>
        </p:nvSpPr>
        <p:spPr>
          <a:xfrm>
            <a:off x="5127242" y="2229262"/>
            <a:ext cx="1929384" cy="3624164"/>
          </a:xfrm>
        </p:spPr>
        <p:txBody>
          <a:bodyPr>
            <a:normAutofit/>
          </a:bodyPr>
          <a:lstStyle/>
          <a:p>
            <a:pPr lvl="0"/>
            <a:r>
              <a:rPr lang="en-US" sz="1200" dirty="0"/>
              <a:t>Regulatory support documentation </a:t>
            </a:r>
            <a:br>
              <a:rPr lang="en-US" sz="1200" dirty="0"/>
            </a:br>
            <a:r>
              <a:rPr lang="en-US" sz="1200" dirty="0"/>
              <a:t>by subscription</a:t>
            </a:r>
          </a:p>
          <a:p>
            <a:pPr lvl="0"/>
            <a:r>
              <a:rPr lang="en-US" sz="1200" dirty="0"/>
              <a:t>Regulatory support files, validation guide</a:t>
            </a:r>
            <a:r>
              <a:rPr lang="en-US" sz="1200" dirty="0">
                <a:highlight>
                  <a:srgbClr val="FFFFFF"/>
                </a:highlight>
              </a:rPr>
              <a:t>s, </a:t>
            </a:r>
            <a:r>
              <a:rPr lang="en-US" sz="1200" dirty="0"/>
              <a:t>and validation support files</a:t>
            </a:r>
            <a:endParaRPr lang="en-SE" sz="1200" dirty="0"/>
          </a:p>
          <a:p>
            <a:pPr lvl="0"/>
            <a:r>
              <a:rPr lang="en-US" sz="1200" dirty="0"/>
              <a:t>Extractables reports</a:t>
            </a:r>
          </a:p>
          <a:p>
            <a:pPr lvl="0"/>
            <a:r>
              <a:rPr lang="en-US" sz="1200" dirty="0"/>
              <a:t>Visual inspection libraries</a:t>
            </a:r>
          </a:p>
          <a:p>
            <a:endParaRPr lang="en-US" sz="1200" dirty="0"/>
          </a:p>
        </p:txBody>
      </p:sp>
      <p:sp>
        <p:nvSpPr>
          <p:cNvPr id="6" name="Content Placeholder 5">
            <a:extLst>
              <a:ext uri="{FF2B5EF4-FFF2-40B4-BE49-F238E27FC236}">
                <a16:creationId xmlns:a16="http://schemas.microsoft.com/office/drawing/2014/main" id="{3D1C828E-3353-DF4A-47EC-946DC0897AF1}"/>
              </a:ext>
            </a:extLst>
          </p:cNvPr>
          <p:cNvSpPr>
            <a:spLocks noGrp="1"/>
          </p:cNvSpPr>
          <p:nvPr>
            <p:ph sz="quarter" idx="14"/>
          </p:nvPr>
        </p:nvSpPr>
        <p:spPr>
          <a:xfrm>
            <a:off x="7416800" y="2383990"/>
            <a:ext cx="2137266" cy="3624163"/>
          </a:xfrm>
        </p:spPr>
        <p:txBody>
          <a:bodyPr>
            <a:normAutofit/>
          </a:bodyPr>
          <a:lstStyle/>
          <a:p>
            <a:pPr lvl="0"/>
            <a:r>
              <a:rPr lang="en-US" sz="1200" dirty="0"/>
              <a:t>Documentation* for Allegro single-use systems and associated filters and aseptic connectors</a:t>
            </a:r>
          </a:p>
          <a:p>
            <a:pPr lvl="0"/>
            <a:r>
              <a:rPr lang="en-US" sz="1200" dirty="0"/>
              <a:t>Drawings and bill of materials (BOMs)</a:t>
            </a:r>
          </a:p>
          <a:p>
            <a:pPr lvl="0"/>
            <a:r>
              <a:rPr lang="en-US" sz="1200" dirty="0"/>
              <a:t>Compliance documents and The claims and compliance report </a:t>
            </a:r>
          </a:p>
          <a:p>
            <a:pPr lvl="0"/>
            <a:r>
              <a:rPr lang="en-US" sz="1200" dirty="0"/>
              <a:t>Validation documents and technical reports</a:t>
            </a:r>
          </a:p>
          <a:p>
            <a:pPr lvl="0"/>
            <a:r>
              <a:rPr lang="en-US" sz="1200" dirty="0"/>
              <a:t>Extractables reports</a:t>
            </a:r>
          </a:p>
          <a:p>
            <a:pPr lvl="0"/>
            <a:r>
              <a:rPr lang="en-US" sz="1200" dirty="0"/>
              <a:t>Visual inspection library </a:t>
            </a:r>
            <a:br>
              <a:rPr lang="en-US" sz="1200" dirty="0"/>
            </a:br>
            <a:br>
              <a:rPr lang="en-US" sz="1200" dirty="0"/>
            </a:br>
            <a:endParaRPr lang="en-US" sz="1200" dirty="0"/>
          </a:p>
        </p:txBody>
      </p:sp>
      <p:sp>
        <p:nvSpPr>
          <p:cNvPr id="10" name="Content Placeholder 9">
            <a:extLst>
              <a:ext uri="{FF2B5EF4-FFF2-40B4-BE49-F238E27FC236}">
                <a16:creationId xmlns:a16="http://schemas.microsoft.com/office/drawing/2014/main" id="{14319474-E55D-D888-2D3C-0EE4DB1A2374}"/>
              </a:ext>
            </a:extLst>
          </p:cNvPr>
          <p:cNvSpPr>
            <a:spLocks noGrp="1"/>
          </p:cNvSpPr>
          <p:nvPr>
            <p:ph sz="quarter" idx="15"/>
          </p:nvPr>
        </p:nvSpPr>
        <p:spPr>
          <a:xfrm>
            <a:off x="9705975" y="2010817"/>
            <a:ext cx="1929384" cy="3624166"/>
          </a:xfrm>
        </p:spPr>
        <p:txBody>
          <a:bodyPr>
            <a:normAutofit/>
          </a:bodyPr>
          <a:lstStyle/>
          <a:p>
            <a:pPr lvl="0"/>
            <a:r>
              <a:rPr lang="en-US" sz="1200"/>
              <a:t>Drawings and BOMs </a:t>
            </a:r>
            <a:br>
              <a:rPr lang="en-US" sz="1200"/>
            </a:br>
            <a:r>
              <a:rPr lang="en-US" sz="1200"/>
              <a:t>for products not in the Accelerator documentation center </a:t>
            </a:r>
          </a:p>
          <a:p>
            <a:pPr lvl="0"/>
            <a:r>
              <a:rPr lang="en-US" sz="1200"/>
              <a:t>Qualification packages </a:t>
            </a:r>
            <a:br>
              <a:rPr lang="en-US" sz="1200"/>
            </a:br>
            <a:r>
              <a:rPr lang="en-US" sz="1200"/>
              <a:t>(for products not in </a:t>
            </a:r>
            <a:br>
              <a:rPr lang="en-US" sz="1200"/>
            </a:br>
            <a:r>
              <a:rPr lang="en-US" sz="1200"/>
              <a:t>the Accelerator documentation center)</a:t>
            </a:r>
            <a:endParaRPr lang="en-US" sz="1200">
              <a:solidFill>
                <a:srgbClr val="010000"/>
              </a:solidFill>
            </a:endParaRPr>
          </a:p>
          <a:p>
            <a:pPr lvl="0"/>
            <a:r>
              <a:rPr lang="en-US" sz="1200"/>
              <a:t>Chain of custody</a:t>
            </a:r>
          </a:p>
          <a:p>
            <a:endParaRPr lang="en-US" sz="1200" dirty="0"/>
          </a:p>
        </p:txBody>
      </p:sp>
      <p:sp>
        <p:nvSpPr>
          <p:cNvPr id="5" name="TextBox 4">
            <a:extLst>
              <a:ext uri="{FF2B5EF4-FFF2-40B4-BE49-F238E27FC236}">
                <a16:creationId xmlns:a16="http://schemas.microsoft.com/office/drawing/2014/main" id="{A24BCBB0-D3FD-1104-4C9E-13D318A40744}"/>
              </a:ext>
            </a:extLst>
          </p:cNvPr>
          <p:cNvSpPr txBox="1"/>
          <p:nvPr/>
        </p:nvSpPr>
        <p:spPr>
          <a:xfrm>
            <a:off x="5026848" y="1739879"/>
            <a:ext cx="1929383" cy="461665"/>
          </a:xfrm>
          <a:prstGeom prst="rect">
            <a:avLst/>
          </a:prstGeom>
          <a:noFill/>
        </p:spPr>
        <p:txBody>
          <a:bodyPr wrap="square">
            <a:spAutoFit/>
          </a:bodyPr>
          <a:lstStyle/>
          <a:p>
            <a:pPr lvl="0"/>
            <a:r>
              <a:rPr lang="en-US" sz="1200" b="1" dirty="0"/>
              <a:t>Access via subscription with login + online </a:t>
            </a:r>
            <a:r>
              <a:rPr lang="en-US" sz="1200" b="1" dirty="0" err="1"/>
              <a:t>CDA</a:t>
            </a:r>
            <a:r>
              <a:rPr lang="en-US" sz="1200" b="1" dirty="0"/>
              <a:t> </a:t>
            </a:r>
            <a:endParaRPr lang="en-US" sz="1200" dirty="0"/>
          </a:p>
        </p:txBody>
      </p:sp>
      <p:sp>
        <p:nvSpPr>
          <p:cNvPr id="7" name="TextBox 6">
            <a:extLst>
              <a:ext uri="{FF2B5EF4-FFF2-40B4-BE49-F238E27FC236}">
                <a16:creationId xmlns:a16="http://schemas.microsoft.com/office/drawing/2014/main" id="{9A3EEA2E-8E6E-D95A-96AC-7A32B5040F61}"/>
              </a:ext>
            </a:extLst>
          </p:cNvPr>
          <p:cNvSpPr txBox="1"/>
          <p:nvPr/>
        </p:nvSpPr>
        <p:spPr>
          <a:xfrm>
            <a:off x="2758216" y="1739879"/>
            <a:ext cx="1902718" cy="276999"/>
          </a:xfrm>
          <a:prstGeom prst="rect">
            <a:avLst/>
          </a:prstGeom>
          <a:noFill/>
        </p:spPr>
        <p:txBody>
          <a:bodyPr wrap="square">
            <a:spAutoFit/>
          </a:bodyPr>
          <a:lstStyle/>
          <a:p>
            <a:pPr lvl="0">
              <a:lnSpc>
                <a:spcPct val="100000"/>
              </a:lnSpc>
              <a:defRPr b="1"/>
            </a:pPr>
            <a:r>
              <a:rPr lang="en-US" sz="1200" b="1" dirty="0"/>
              <a:t>Access with login</a:t>
            </a:r>
            <a:endParaRPr lang="en-SE" sz="1200" dirty="0"/>
          </a:p>
        </p:txBody>
      </p:sp>
      <p:sp>
        <p:nvSpPr>
          <p:cNvPr id="11" name="TextBox 10">
            <a:extLst>
              <a:ext uri="{FF2B5EF4-FFF2-40B4-BE49-F238E27FC236}">
                <a16:creationId xmlns:a16="http://schemas.microsoft.com/office/drawing/2014/main" id="{E1B82B66-6711-CFAF-C0B1-BA954F75F27E}"/>
              </a:ext>
            </a:extLst>
          </p:cNvPr>
          <p:cNvSpPr txBox="1"/>
          <p:nvPr/>
        </p:nvSpPr>
        <p:spPr>
          <a:xfrm>
            <a:off x="453291" y="1721455"/>
            <a:ext cx="1929384" cy="276999"/>
          </a:xfrm>
          <a:prstGeom prst="rect">
            <a:avLst/>
          </a:prstGeom>
          <a:noFill/>
        </p:spPr>
        <p:txBody>
          <a:bodyPr wrap="square">
            <a:spAutoFit/>
          </a:bodyPr>
          <a:lstStyle/>
          <a:p>
            <a:pPr lvl="0">
              <a:lnSpc>
                <a:spcPct val="100000"/>
              </a:lnSpc>
              <a:defRPr b="1"/>
            </a:pPr>
            <a:r>
              <a:rPr lang="en-US" sz="1200" b="1" dirty="0"/>
              <a:t>Access without login</a:t>
            </a:r>
            <a:endParaRPr lang="en-SE" sz="1200" dirty="0"/>
          </a:p>
        </p:txBody>
      </p:sp>
      <p:sp>
        <p:nvSpPr>
          <p:cNvPr id="13" name="TextBox 12">
            <a:extLst>
              <a:ext uri="{FF2B5EF4-FFF2-40B4-BE49-F238E27FC236}">
                <a16:creationId xmlns:a16="http://schemas.microsoft.com/office/drawing/2014/main" id="{E1C44E4C-2442-7AA9-B774-EFE7233262F5}"/>
              </a:ext>
            </a:extLst>
          </p:cNvPr>
          <p:cNvSpPr txBox="1"/>
          <p:nvPr/>
        </p:nvSpPr>
        <p:spPr>
          <a:xfrm>
            <a:off x="7346582" y="1738516"/>
            <a:ext cx="1917528" cy="646331"/>
          </a:xfrm>
          <a:prstGeom prst="rect">
            <a:avLst/>
          </a:prstGeom>
          <a:noFill/>
        </p:spPr>
        <p:txBody>
          <a:bodyPr wrap="square">
            <a:spAutoFit/>
          </a:bodyPr>
          <a:lstStyle/>
          <a:p>
            <a:pPr lvl="0">
              <a:lnSpc>
                <a:spcPct val="100000"/>
              </a:lnSpc>
              <a:defRPr b="1"/>
            </a:pPr>
            <a:r>
              <a:rPr lang="en-US" sz="1200" b="1" dirty="0"/>
              <a:t>Accelerator documentation </a:t>
            </a:r>
            <a:br>
              <a:rPr lang="en-US" sz="1200" b="1" dirty="0"/>
            </a:br>
            <a:r>
              <a:rPr lang="en-US" sz="1200" b="1" dirty="0"/>
              <a:t>center with login</a:t>
            </a:r>
            <a:endParaRPr lang="en-SE" sz="1200" dirty="0"/>
          </a:p>
        </p:txBody>
      </p:sp>
      <p:sp>
        <p:nvSpPr>
          <p:cNvPr id="15" name="TextBox 14">
            <a:extLst>
              <a:ext uri="{FF2B5EF4-FFF2-40B4-BE49-F238E27FC236}">
                <a16:creationId xmlns:a16="http://schemas.microsoft.com/office/drawing/2014/main" id="{37D589B7-330F-F600-0F30-EAA8F3D0D8E4}"/>
              </a:ext>
            </a:extLst>
          </p:cNvPr>
          <p:cNvSpPr txBox="1"/>
          <p:nvPr/>
        </p:nvSpPr>
        <p:spPr>
          <a:xfrm>
            <a:off x="9624841" y="1721455"/>
            <a:ext cx="1628775" cy="276999"/>
          </a:xfrm>
          <a:prstGeom prst="rect">
            <a:avLst/>
          </a:prstGeom>
          <a:noFill/>
        </p:spPr>
        <p:txBody>
          <a:bodyPr wrap="square">
            <a:spAutoFit/>
          </a:bodyPr>
          <a:lstStyle/>
          <a:p>
            <a:pPr lvl="0">
              <a:lnSpc>
                <a:spcPct val="100000"/>
              </a:lnSpc>
              <a:defRPr b="1"/>
            </a:pPr>
            <a:r>
              <a:rPr lang="en-US" sz="1200" b="1" dirty="0"/>
              <a:t>On request only </a:t>
            </a:r>
            <a:endParaRPr lang="en-SE" sz="1200" dirty="0"/>
          </a:p>
        </p:txBody>
      </p:sp>
      <p:sp>
        <p:nvSpPr>
          <p:cNvPr id="14" name="Content Placeholder 13">
            <a:extLst>
              <a:ext uri="{FF2B5EF4-FFF2-40B4-BE49-F238E27FC236}">
                <a16:creationId xmlns:a16="http://schemas.microsoft.com/office/drawing/2014/main" id="{2676DCDC-249F-5729-833C-E6CA611C1715}"/>
              </a:ext>
            </a:extLst>
          </p:cNvPr>
          <p:cNvSpPr>
            <a:spLocks noGrp="1"/>
          </p:cNvSpPr>
          <p:nvPr>
            <p:ph sz="half" idx="1"/>
          </p:nvPr>
        </p:nvSpPr>
        <p:spPr>
          <a:xfrm>
            <a:off x="543303" y="2027581"/>
            <a:ext cx="1929384" cy="4371018"/>
          </a:xfrm>
        </p:spPr>
        <p:txBody>
          <a:bodyPr>
            <a:normAutofit/>
          </a:bodyPr>
          <a:lstStyle/>
          <a:p>
            <a:pPr lvl="0"/>
            <a:r>
              <a:rPr lang="en-US" sz="1200" dirty="0"/>
              <a:t>Quality management</a:t>
            </a:r>
            <a:br>
              <a:rPr lang="en-US" sz="1200" dirty="0"/>
            </a:br>
            <a:r>
              <a:rPr lang="en-US" sz="1200" dirty="0"/>
              <a:t>documents</a:t>
            </a:r>
          </a:p>
          <a:p>
            <a:pPr lvl="0"/>
            <a:r>
              <a:rPr lang="en-US" sz="1200" dirty="0"/>
              <a:t>Regulatory statements</a:t>
            </a:r>
          </a:p>
          <a:p>
            <a:pPr lvl="0"/>
            <a:r>
              <a:rPr lang="en-US" sz="1200" dirty="0"/>
              <a:t>Extractables </a:t>
            </a:r>
            <a:br>
              <a:rPr lang="en-US" sz="1200" dirty="0"/>
            </a:br>
            <a:r>
              <a:rPr lang="en-US" sz="1200" dirty="0"/>
              <a:t>testing/approach</a:t>
            </a:r>
          </a:p>
          <a:p>
            <a:pPr lvl="0"/>
            <a:r>
              <a:rPr lang="en-US" sz="1200" dirty="0">
                <a:sym typeface="Webdings" panose="05030102010509060703" pitchFamily="18" charset="2"/>
              </a:rPr>
              <a:t>Global site certificates</a:t>
            </a:r>
            <a:br>
              <a:rPr lang="en-US" sz="1200" dirty="0">
                <a:sym typeface="Webdings" panose="05030102010509060703" pitchFamily="18" charset="2"/>
              </a:rPr>
            </a:br>
            <a:r>
              <a:rPr lang="en-US" sz="1200" dirty="0">
                <a:sym typeface="Webdings" panose="05030102010509060703" pitchFamily="18" charset="2"/>
              </a:rPr>
              <a:t> such as </a:t>
            </a:r>
            <a:r>
              <a:rPr lang="en-US" sz="1200" dirty="0"/>
              <a:t>ISO certificates</a:t>
            </a:r>
          </a:p>
          <a:p>
            <a:endParaRPr lang="en-US" sz="1200" dirty="0"/>
          </a:p>
        </p:txBody>
      </p:sp>
      <p:sp>
        <p:nvSpPr>
          <p:cNvPr id="17" name="TextBox 16">
            <a:extLst>
              <a:ext uri="{FF2B5EF4-FFF2-40B4-BE49-F238E27FC236}">
                <a16:creationId xmlns:a16="http://schemas.microsoft.com/office/drawing/2014/main" id="{31CAD1A8-0CB1-2DC5-7027-5EFEA060CEE1}"/>
              </a:ext>
            </a:extLst>
          </p:cNvPr>
          <p:cNvSpPr txBox="1"/>
          <p:nvPr/>
        </p:nvSpPr>
        <p:spPr>
          <a:xfrm>
            <a:off x="7346581" y="6080124"/>
            <a:ext cx="4302115" cy="246221"/>
          </a:xfrm>
          <a:prstGeom prst="rect">
            <a:avLst/>
          </a:prstGeom>
          <a:noFill/>
        </p:spPr>
        <p:txBody>
          <a:bodyPr wrap="square">
            <a:spAutoFit/>
          </a:bodyPr>
          <a:lstStyle/>
          <a:p>
            <a:pPr lvl="0" algn="r"/>
            <a:r>
              <a:rPr lang="en-US" sz="1000" i="1" dirty="0"/>
              <a:t>*May require NDA to access some documents</a:t>
            </a:r>
            <a:r>
              <a:rPr lang="en-GB" sz="1000" i="1" dirty="0"/>
              <a:t>.</a:t>
            </a:r>
            <a:endParaRPr lang="en-US" sz="1000" i="1" dirty="0"/>
          </a:p>
        </p:txBody>
      </p:sp>
      <p:sp>
        <p:nvSpPr>
          <p:cNvPr id="16" name="TextBox 15">
            <a:extLst>
              <a:ext uri="{FF2B5EF4-FFF2-40B4-BE49-F238E27FC236}">
                <a16:creationId xmlns:a16="http://schemas.microsoft.com/office/drawing/2014/main" id="{D988D73B-6BD5-4F35-9A86-7D955D395101}"/>
              </a:ext>
            </a:extLst>
          </p:cNvPr>
          <p:cNvSpPr txBox="1"/>
          <p:nvPr/>
        </p:nvSpPr>
        <p:spPr>
          <a:xfrm>
            <a:off x="543303" y="5553075"/>
            <a:ext cx="11091672" cy="527049"/>
          </a:xfrm>
          <a:prstGeom prst="rect">
            <a:avLst/>
          </a:prstGeom>
          <a:solidFill>
            <a:schemeClr val="bg2"/>
          </a:solidFill>
        </p:spPr>
        <p:txBody>
          <a:bodyPr wrap="square" lIns="46800" tIns="46800" rIns="46800" bIns="46800" rtlCol="0" anchor="ctr">
            <a:noAutofit/>
          </a:bodyPr>
          <a:lstStyle/>
          <a:p>
            <a:pPr algn="ctr">
              <a:spcBef>
                <a:spcPts val="1200"/>
              </a:spcBef>
              <a:buSzPct val="100000"/>
            </a:pPr>
            <a:r>
              <a:rPr lang="en-US" b="1" dirty="0"/>
              <a:t>Note: Regulatory support and Accelerator documentation center require two separate login accounts.</a:t>
            </a:r>
          </a:p>
        </p:txBody>
      </p:sp>
    </p:spTree>
    <p:extLst>
      <p:ext uri="{BB962C8B-B14F-4D97-AF65-F5344CB8AC3E}">
        <p14:creationId xmlns:p14="http://schemas.microsoft.com/office/powerpoint/2010/main" val="32380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A6F6C-DD90-AD8B-BCD9-65F9734FD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82912A-6FCB-8105-4421-723E4F2C64E6}"/>
              </a:ext>
            </a:extLst>
          </p:cNvPr>
          <p:cNvSpPr>
            <a:spLocks noGrp="1"/>
          </p:cNvSpPr>
          <p:nvPr>
            <p:ph type="title"/>
          </p:nvPr>
        </p:nvSpPr>
        <p:spPr>
          <a:xfrm>
            <a:off x="515277" y="436261"/>
            <a:ext cx="11091672" cy="1009041"/>
          </a:xfrm>
        </p:spPr>
        <p:txBody>
          <a:bodyPr/>
          <a:lstStyle/>
          <a:p>
            <a:pPr lvl="0">
              <a:lnSpc>
                <a:spcPct val="100000"/>
              </a:lnSpc>
            </a:pPr>
            <a:r>
              <a:rPr lang="en-US"/>
              <a:t>Key available quality management documents</a:t>
            </a:r>
            <a:endParaRPr lang="en-US" dirty="0"/>
          </a:p>
        </p:txBody>
      </p:sp>
      <p:graphicFrame>
        <p:nvGraphicFramePr>
          <p:cNvPr id="6" name="Content Placeholder 6">
            <a:extLst>
              <a:ext uri="{FF2B5EF4-FFF2-40B4-BE49-F238E27FC236}">
                <a16:creationId xmlns:a16="http://schemas.microsoft.com/office/drawing/2014/main" id="{2DC5AC2C-A3D6-B60D-0C74-53CF2D52820A}"/>
              </a:ext>
            </a:extLst>
          </p:cNvPr>
          <p:cNvGraphicFramePr>
            <a:graphicFrameLocks noGrp="1"/>
          </p:cNvGraphicFramePr>
          <p:nvPr>
            <p:ph sz="half" idx="2"/>
            <p:extLst>
              <p:ext uri="{D42A27DB-BD31-4B8C-83A1-F6EECF244321}">
                <p14:modId xmlns:p14="http://schemas.microsoft.com/office/powerpoint/2010/main" val="2349507106"/>
              </p:ext>
            </p:extLst>
          </p:nvPr>
        </p:nvGraphicFramePr>
        <p:xfrm>
          <a:off x="4364038" y="1828800"/>
          <a:ext cx="7273925" cy="4251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8">
            <a:extLst>
              <a:ext uri="{FF2B5EF4-FFF2-40B4-BE49-F238E27FC236}">
                <a16:creationId xmlns:a16="http://schemas.microsoft.com/office/drawing/2014/main" id="{9DFE5CE0-297D-4861-EDAE-352448409693}"/>
              </a:ext>
            </a:extLst>
          </p:cNvPr>
          <p:cNvSpPr>
            <a:spLocks noGrp="1"/>
          </p:cNvSpPr>
          <p:nvPr>
            <p:ph sz="half" idx="1"/>
          </p:nvPr>
        </p:nvSpPr>
        <p:spPr>
          <a:xfrm>
            <a:off x="546098" y="1763484"/>
            <a:ext cx="3456432" cy="4251960"/>
          </a:xfrm>
        </p:spPr>
        <p:txBody>
          <a:bodyPr vert="horz" lIns="0" tIns="0" rIns="0" bIns="0" spcCol="365760" rtlCol="0" anchor="t">
            <a:normAutofit/>
          </a:bodyPr>
          <a:lstStyle/>
          <a:p>
            <a:pPr marL="0" indent="0">
              <a:buNone/>
            </a:pPr>
            <a:r>
              <a:rPr lang="en-US"/>
              <a:t>All documents on the right </a:t>
            </a:r>
            <a:br>
              <a:rPr lang="en-US"/>
            </a:br>
            <a:r>
              <a:rPr lang="en-US"/>
              <a:t>are readily available on the Cytiva web without creating </a:t>
            </a:r>
            <a:br>
              <a:rPr lang="en-US"/>
            </a:br>
            <a:r>
              <a:rPr lang="en-US"/>
              <a:t>an account.</a:t>
            </a:r>
            <a:endParaRPr lang="en-SE" dirty="0"/>
          </a:p>
        </p:txBody>
      </p:sp>
    </p:spTree>
    <p:extLst>
      <p:ext uri="{BB962C8B-B14F-4D97-AF65-F5344CB8AC3E}">
        <p14:creationId xmlns:p14="http://schemas.microsoft.com/office/powerpoint/2010/main" val="80258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3FB1-B70D-4545-A742-DAD42067FC3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3DE88DB-B1D6-0878-682F-3E366D12E258}"/>
              </a:ext>
            </a:extLst>
          </p:cNvPr>
          <p:cNvPicPr>
            <a:picLocks noChangeAspect="1"/>
          </p:cNvPicPr>
          <p:nvPr/>
        </p:nvPicPr>
        <p:blipFill>
          <a:blip r:embed="rId4"/>
          <a:stretch>
            <a:fillRect/>
          </a:stretch>
        </p:blipFill>
        <p:spPr>
          <a:xfrm>
            <a:off x="400014" y="3571450"/>
            <a:ext cx="11517349" cy="2692826"/>
          </a:xfrm>
          <a:prstGeom prst="rect">
            <a:avLst/>
          </a:prstGeom>
        </p:spPr>
      </p:pic>
      <p:sp>
        <p:nvSpPr>
          <p:cNvPr id="2" name="Title 1">
            <a:extLst>
              <a:ext uri="{FF2B5EF4-FFF2-40B4-BE49-F238E27FC236}">
                <a16:creationId xmlns:a16="http://schemas.microsoft.com/office/drawing/2014/main" id="{684D2EAA-FE51-54EA-688F-31EAAF479C9F}"/>
              </a:ext>
            </a:extLst>
          </p:cNvPr>
          <p:cNvSpPr>
            <a:spLocks noGrp="1"/>
          </p:cNvSpPr>
          <p:nvPr>
            <p:ph type="title"/>
          </p:nvPr>
        </p:nvSpPr>
        <p:spPr>
          <a:xfrm>
            <a:off x="546099" y="436261"/>
            <a:ext cx="11091672" cy="1009041"/>
          </a:xfrm>
        </p:spPr>
        <p:txBody>
          <a:bodyPr/>
          <a:lstStyle/>
          <a:p>
            <a:pPr>
              <a:lnSpc>
                <a:spcPct val="100000"/>
              </a:lnSpc>
              <a:spcBef>
                <a:spcPts val="1200"/>
              </a:spcBef>
              <a:buSzPct val="100000"/>
            </a:pPr>
            <a:r>
              <a:rPr lang="en-US" sz="3000" dirty="0">
                <a:solidFill>
                  <a:schemeClr val="accent1"/>
                </a:solidFill>
              </a:rPr>
              <a:t>Accessing extractables information</a:t>
            </a:r>
          </a:p>
        </p:txBody>
      </p:sp>
      <p:sp>
        <p:nvSpPr>
          <p:cNvPr id="3" name="Content Placeholder 2">
            <a:extLst>
              <a:ext uri="{FF2B5EF4-FFF2-40B4-BE49-F238E27FC236}">
                <a16:creationId xmlns:a16="http://schemas.microsoft.com/office/drawing/2014/main" id="{1C7BC21F-DCFE-81D2-B98B-431718F9E85B}"/>
              </a:ext>
            </a:extLst>
          </p:cNvPr>
          <p:cNvSpPr>
            <a:spLocks noGrp="1"/>
          </p:cNvSpPr>
          <p:nvPr>
            <p:ph idx="1"/>
          </p:nvPr>
        </p:nvSpPr>
        <p:spPr>
          <a:xfrm>
            <a:off x="548640" y="1785256"/>
            <a:ext cx="11093450" cy="4255135"/>
          </a:xfrm>
        </p:spPr>
        <p:txBody>
          <a:bodyPr>
            <a:normAutofit/>
          </a:bodyPr>
          <a:lstStyle/>
          <a:p>
            <a:pPr marL="0" indent="0">
              <a:spcBef>
                <a:spcPts val="600"/>
              </a:spcBef>
              <a:buSzPct val="100000"/>
              <a:buNone/>
            </a:pPr>
            <a:r>
              <a:rPr lang="en-GB" sz="1600" dirty="0"/>
              <a:t>Discover our approach to extractables and </a:t>
            </a:r>
            <a:r>
              <a:rPr lang="en-GB" sz="1600" dirty="0" err="1"/>
              <a:t>leachables</a:t>
            </a:r>
            <a:r>
              <a:rPr lang="en-GB" sz="1600" dirty="0"/>
              <a:t> testing on our website</a:t>
            </a:r>
            <a:r>
              <a:rPr lang="en-US" sz="1600" dirty="0">
                <a:ea typeface="Calibri" panose="020F0502020204030204" pitchFamily="34" charset="0"/>
                <a:cs typeface="Calibri" panose="020F0502020204030204" pitchFamily="34" charset="0"/>
              </a:rPr>
              <a:t>. </a:t>
            </a:r>
            <a:r>
              <a:rPr lang="en-US" sz="1600" dirty="0">
                <a:ea typeface="Calibri" panose="020F0502020204030204" pitchFamily="34" charset="0"/>
                <a:cs typeface="Calibri" panose="020F0502020204030204" pitchFamily="34" charset="0"/>
                <a:hlinkClick r:id="rId5"/>
              </a:rPr>
              <a:t>https://www.cytivalifesciences.com/en/us/support/quality/regulatory-support/extractables-information</a:t>
            </a:r>
            <a:r>
              <a:rPr lang="en-US" sz="1600" dirty="0">
                <a:ea typeface="Calibri" panose="020F0502020204030204" pitchFamily="34" charset="0"/>
                <a:cs typeface="Calibri" panose="020F0502020204030204" pitchFamily="34" charset="0"/>
              </a:rPr>
              <a:t> </a:t>
            </a:r>
            <a:endParaRPr lang="en-US" sz="1600" dirty="0">
              <a:effectLst/>
              <a:ea typeface="Calibri" panose="020F0502020204030204" pitchFamily="34" charset="0"/>
              <a:cs typeface="Calibri" panose="020F0502020204030204" pitchFamily="34" charset="0"/>
            </a:endParaRPr>
          </a:p>
          <a:p>
            <a:pPr marL="0" indent="0">
              <a:lnSpc>
                <a:spcPct val="100000"/>
              </a:lnSpc>
              <a:spcBef>
                <a:spcPts val="600"/>
              </a:spcBef>
              <a:buSzPct val="100000"/>
              <a:buNone/>
            </a:pPr>
            <a:r>
              <a:rPr lang="en-US" sz="1600" dirty="0">
                <a:ea typeface="Calibri" panose="020F0502020204030204" pitchFamily="34" charset="0"/>
                <a:cs typeface="Calibri" panose="020F0502020204030204" pitchFamily="34" charset="0"/>
              </a:rPr>
              <a:t>The actual information and reports are </a:t>
            </a:r>
            <a:r>
              <a:rPr lang="en-US" sz="1600" dirty="0">
                <a:effectLst/>
                <a:ea typeface="Calibri" panose="020F0502020204030204" pitchFamily="34" charset="0"/>
                <a:cs typeface="Calibri" panose="020F0502020204030204" pitchFamily="34" charset="0"/>
              </a:rPr>
              <a:t>accessible on our two websites:</a:t>
            </a:r>
          </a:p>
          <a:p>
            <a:pPr marL="285750" indent="-285750">
              <a:spcBef>
                <a:spcPts val="600"/>
              </a:spcBef>
              <a:buSzPct val="100000"/>
              <a:buFont typeface="Arial" panose="020B0604020202020204" pitchFamily="34" charset="0"/>
              <a:buChar char="•"/>
            </a:pPr>
            <a:r>
              <a:rPr lang="en-US" sz="1600" dirty="0">
                <a:ea typeface="Calibri" panose="020F0502020204030204" pitchFamily="34" charset="0"/>
                <a:cs typeface="Calibri" panose="020F0502020204030204" pitchFamily="34" charset="0"/>
              </a:rPr>
              <a:t>Accelerator documentation center (Allegro single-use systems and associated filters and aseptic connectors) </a:t>
            </a:r>
          </a:p>
          <a:p>
            <a:pPr marL="285750" indent="-285750">
              <a:spcBef>
                <a:spcPts val="600"/>
              </a:spcBef>
              <a:buSzPct val="100000"/>
              <a:buFont typeface="Arial" panose="020B0604020202020204" pitchFamily="34" charset="0"/>
              <a:buChar char="•"/>
            </a:pPr>
            <a:r>
              <a:rPr lang="en-US" sz="1600" dirty="0">
                <a:effectLst/>
                <a:ea typeface="Calibri" panose="020F0502020204030204" pitchFamily="34" charset="0"/>
                <a:cs typeface="Calibri" panose="020F0502020204030204" pitchFamily="34" charset="0"/>
              </a:rPr>
              <a:t>Regulatory support website (for</a:t>
            </a:r>
            <a:r>
              <a:rPr lang="en-US" sz="1600" dirty="0">
                <a:ea typeface="Calibri" panose="020F0502020204030204" pitchFamily="34" charset="0"/>
                <a:cs typeface="Calibri" panose="020F0502020204030204" pitchFamily="34" charset="0"/>
              </a:rPr>
              <a:t> all</a:t>
            </a:r>
            <a:r>
              <a:rPr lang="en-US" sz="1600" dirty="0">
                <a:effectLst/>
                <a:ea typeface="Calibri" panose="020F0502020204030204" pitchFamily="34" charset="0"/>
                <a:cs typeface="Calibri" panose="020F0502020204030204" pitchFamily="34" charset="0"/>
              </a:rPr>
              <a:t> </a:t>
            </a:r>
            <a:r>
              <a:rPr lang="en-US" sz="1600" dirty="0">
                <a:ea typeface="Calibri" panose="020F0502020204030204" pitchFamily="34" charset="0"/>
                <a:cs typeface="Calibri" panose="020F0502020204030204" pitchFamily="34" charset="0"/>
              </a:rPr>
              <a:t>other </a:t>
            </a:r>
            <a:r>
              <a:rPr lang="en-US" sz="1600" dirty="0">
                <a:effectLst/>
                <a:ea typeface="Calibri" panose="020F0502020204030204" pitchFamily="34" charset="0"/>
                <a:cs typeface="Calibri" panose="020F0502020204030204" pitchFamily="34" charset="0"/>
              </a:rPr>
              <a:t>product groups</a:t>
            </a:r>
            <a:r>
              <a:rPr lang="en-US" sz="1600" dirty="0">
                <a:effectLst/>
                <a:ea typeface="Calibri"/>
                <a:cs typeface="Times New Roman"/>
              </a:rPr>
              <a:t>)</a:t>
            </a:r>
            <a:endParaRPr lang="en-US" sz="1600" dirty="0">
              <a:effectLst/>
              <a:ea typeface="Calibri" panose="020F0502020204030204" pitchFamily="34" charset="0"/>
              <a:cs typeface="Times New Roman" panose="02020603050405020304" pitchFamily="18" charset="0"/>
            </a:endParaRPr>
          </a:p>
          <a:p>
            <a:pPr marL="0" indent="0">
              <a:buNone/>
            </a:pPr>
            <a:r>
              <a:rPr lang="en-US" sz="1600" dirty="0">
                <a:effectLst/>
                <a:ea typeface="Calibri"/>
                <a:cs typeface="Times New Roman"/>
              </a:rPr>
              <a:t>The webpage above guides you on where to locate extractables information and reports based on product type. </a:t>
            </a:r>
            <a:endParaRPr lang="en-SE" sz="1600" dirty="0"/>
          </a:p>
        </p:txBody>
      </p:sp>
    </p:spTree>
    <p:extLst>
      <p:ext uri="{BB962C8B-B14F-4D97-AF65-F5344CB8AC3E}">
        <p14:creationId xmlns:p14="http://schemas.microsoft.com/office/powerpoint/2010/main" val="13920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Cytiva">
  <a:themeElements>
    <a:clrScheme name="Custom 1">
      <a:dk1>
        <a:srgbClr val="18181B"/>
      </a:dk1>
      <a:lt1>
        <a:srgbClr val="FFFFFF"/>
      </a:lt1>
      <a:dk2>
        <a:srgbClr val="00886F"/>
      </a:dk2>
      <a:lt2>
        <a:srgbClr val="E8E8E8"/>
      </a:lt2>
      <a:accent1>
        <a:srgbClr val="00886F"/>
      </a:accent1>
      <a:accent2>
        <a:srgbClr val="1B3064"/>
      </a:accent2>
      <a:accent3>
        <a:srgbClr val="FFF52D"/>
      </a:accent3>
      <a:accent4>
        <a:srgbClr val="FF5900"/>
      </a:accent4>
      <a:accent5>
        <a:srgbClr val="429DFF"/>
      </a:accent5>
      <a:accent6>
        <a:srgbClr val="18181B"/>
      </a:accent6>
      <a:hlink>
        <a:srgbClr val="00886F"/>
      </a:hlink>
      <a:folHlink>
        <a:srgbClr val="00886F"/>
      </a:folHlink>
    </a:clrScheme>
    <a:fontScheme name="Cytiva Fonts">
      <a:majorFont>
        <a:latin typeface="Cytiva Aktiv"/>
        <a:ea typeface=""/>
        <a:cs typeface=""/>
      </a:majorFont>
      <a:minorFont>
        <a:latin typeface="Cytiva Aktiv"/>
        <a:ea typeface=""/>
        <a:cs typeface=""/>
      </a:minorFont>
    </a:fontScheme>
    <a:fmtScheme name="Cytiva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46800" tIns="46800" rIns="46800" bIns="46800" rtlCol="0">
        <a:normAutofit/>
      </a:bodyPr>
      <a:lstStyle>
        <a:defPPr algn="l">
          <a:lnSpc>
            <a:spcPct val="100000"/>
          </a:lnSpc>
          <a:spcBef>
            <a:spcPts val="1200"/>
          </a:spcBef>
          <a:buSzPct val="100000"/>
          <a:defRPr sz="2000"/>
        </a:defPPr>
      </a:lstStyle>
    </a:txDef>
  </a:objectDefaults>
  <a:extraClrSchemeLst/>
  <a:custClrLst>
    <a:custClr name="Cytiva Green Shade 5">
      <a:srgbClr val="002320"/>
    </a:custClr>
    <a:custClr name="Cytiva Green Shade 4">
      <a:srgbClr val="003A30"/>
    </a:custClr>
    <a:custClr name="Cytiva Green Shade 3">
      <a:srgbClr val="004E3F"/>
    </a:custClr>
    <a:custClr name="Cytiva Green Shade 2">
      <a:srgbClr val="00614F"/>
    </a:custClr>
    <a:custClr name="Cytiva Green Shade 1">
      <a:srgbClr val="00755F"/>
    </a:custClr>
    <a:custClr name="Cytiva Green">
      <a:srgbClr val="00886F"/>
    </a:custClr>
    <a:custClr name="Cytiva Green Tint 4">
      <a:srgbClr val="33A08C"/>
    </a:custClr>
    <a:custClr name="Cytiva Green Tint 3">
      <a:srgbClr val="66B8A9"/>
    </a:custClr>
    <a:custClr name="Cytiva Green Tint 2">
      <a:srgbClr val="99CFC5"/>
    </a:custClr>
    <a:custClr name="Cytiva Green Tint 1">
      <a:srgbClr val="CCE7E2"/>
    </a:custClr>
    <a:custClr name="Cytiva Dark Blue Shade 5">
      <a:srgbClr val="00111E"/>
    </a:custClr>
    <a:custClr name="Cytiva Dark Blue Shade 4">
      <a:srgbClr val="01132D"/>
    </a:custClr>
    <a:custClr name="Cytiva Dark Blue Shade 3">
      <a:srgbClr val="0A1E37"/>
    </a:custClr>
    <a:custClr name="Cytiva Dark Blue Shade 2">
      <a:srgbClr val="0F2346"/>
    </a:custClr>
    <a:custClr name="Cytiva Dark Blue Shade 1">
      <a:srgbClr val="182C55"/>
    </a:custClr>
    <a:custClr name="Cytiva Dark Blue">
      <a:srgbClr val="1B3064"/>
    </a:custClr>
    <a:custClr name="Cytiva Dark Blue Tint 4">
      <a:srgbClr val="324573"/>
    </a:custClr>
    <a:custClr name="Cytiva Dark Blue Tint 3">
      <a:srgbClr val="495983"/>
    </a:custClr>
    <a:custClr name="Cytiva Dark Blue Tint 2">
      <a:srgbClr val="5F6E92"/>
    </a:custClr>
    <a:custClr name="Cytiva Dark Blue Tint 1">
      <a:srgbClr val="7683A2"/>
    </a:custClr>
    <a:custClr name="Cytiva Yellow Shade 5">
      <a:srgbClr val="40330A"/>
    </a:custClr>
    <a:custClr name="Cytiva Yellow Shade 4">
      <a:srgbClr val="59500C"/>
    </a:custClr>
    <a:custClr name="Cytiva Yellow Shade 3">
      <a:srgbClr val="7C6E12"/>
    </a:custClr>
    <a:custClr name="Cytiva Yellow Shade 2">
      <a:srgbClr val="B7A41E"/>
    </a:custClr>
    <a:custClr name="Cytiva Yellow Shade 1">
      <a:srgbClr val="EDDB21"/>
    </a:custClr>
    <a:custClr name="Cytiva Yellow">
      <a:srgbClr val="FFF52D"/>
    </a:custClr>
    <a:custClr name="Cytiva Yellow Tint 4">
      <a:srgbClr val="FFF86C"/>
    </a:custClr>
    <a:custClr name="Cytiva Yellow Tint 3">
      <a:srgbClr val="FFFA96"/>
    </a:custClr>
    <a:custClr name="Cytiva Yellow Tint 2">
      <a:srgbClr val="FFFCC0"/>
    </a:custClr>
    <a:custClr name="Cytiva Yellow Tint 1">
      <a:srgbClr val="FFFDDF"/>
    </a:custClr>
    <a:custClr name="Cytiva Orange Shade 5">
      <a:srgbClr val="401200"/>
    </a:custClr>
    <a:custClr name="Cytiva Orange Shade 4">
      <a:srgbClr val="5C1E00"/>
    </a:custClr>
    <a:custClr name="Cytiva Orange Shade 3">
      <a:srgbClr val="7B2801"/>
    </a:custClr>
    <a:custClr name="Cytiva Orange Shade 2">
      <a:srgbClr val="9E3700"/>
    </a:custClr>
    <a:custClr name="Cytiva Orange Shade 1">
      <a:srgbClr val="D84900"/>
    </a:custClr>
    <a:custClr name="Cytiva Orange">
      <a:srgbClr val="FF5900"/>
    </a:custClr>
    <a:custClr name="Cytiva Orange Tint 4">
      <a:srgbClr val="FF7A35"/>
    </a:custClr>
    <a:custClr name="Cytiva Orange Tint 3">
      <a:srgbClr val="FF9B67"/>
    </a:custClr>
    <a:custClr name="Cytiva Orange Tint 2">
      <a:srgbClr val="FFBD9A"/>
    </a:custClr>
    <a:custClr name="Cytiva Orange Tint 1">
      <a:srgbClr val="FFDECC"/>
    </a:custClr>
    <a:custClr name="Cytiva Light Blue Shade 5">
      <a:srgbClr val="1A3864"/>
    </a:custClr>
    <a:custClr name="Cytiva Light Blue Shade 4">
      <a:srgbClr val="224B82"/>
    </a:custClr>
    <a:custClr name="Cytiva Light Blue Shade 3">
      <a:srgbClr val="2B5EA0"/>
    </a:custClr>
    <a:custClr name="Cytiva Light Blue Shade 2">
      <a:srgbClr val="3371BE"/>
    </a:custClr>
    <a:custClr name="Cytiva Light Blue Shade 1">
      <a:srgbClr val="3C86DC"/>
    </a:custClr>
    <a:custClr name="Cytiva Light Blue">
      <a:srgbClr val="429DFF"/>
    </a:custClr>
    <a:custClr name="Cytiva Light Blue Tint 4">
      <a:srgbClr val="68B1FF"/>
    </a:custClr>
    <a:custClr name="Cytiva Light Blue Tint 3">
      <a:srgbClr val="8EC4FF"/>
    </a:custClr>
    <a:custClr name="Cytiva Light Blue Tint 2">
      <a:srgbClr val="B3D8FF"/>
    </a:custClr>
    <a:custClr name="Cytiva Light Blue Tint 1">
      <a:srgbClr val="D9EBFF"/>
    </a:custClr>
  </a:custClrLst>
  <a:extLst>
    <a:ext uri="{05A4C25C-085E-4340-85A3-A5531E510DB2}">
      <thm15:themeFamily xmlns:thm15="http://schemas.microsoft.com/office/thememl/2012/main" name="Presentation1" id="{E1E6D915-6965-4A05-9A54-594C6C8B66FA}" vid="{6B59736C-DC07-496A-9A1A-D510387B3A69}"/>
    </a:ext>
  </a:extLst>
</a:theme>
</file>

<file path=ppt/theme/theme2.xml><?xml version="1.0" encoding="utf-8"?>
<a:theme xmlns:a="http://schemas.openxmlformats.org/drawingml/2006/main" name="Cytiva">
  <a:themeElements>
    <a:clrScheme name="Cytiva Colors">
      <a:dk1>
        <a:srgbClr val="18181B"/>
      </a:dk1>
      <a:lt1>
        <a:srgbClr val="FFFFFF"/>
      </a:lt1>
      <a:dk2>
        <a:srgbClr val="00886F"/>
      </a:dk2>
      <a:lt2>
        <a:srgbClr val="E8E8E8"/>
      </a:lt2>
      <a:accent1>
        <a:srgbClr val="00886F"/>
      </a:accent1>
      <a:accent2>
        <a:srgbClr val="1B3064"/>
      </a:accent2>
      <a:accent3>
        <a:srgbClr val="FFF52D"/>
      </a:accent3>
      <a:accent4>
        <a:srgbClr val="FF5900"/>
      </a:accent4>
      <a:accent5>
        <a:srgbClr val="429DFF"/>
      </a:accent5>
      <a:accent6>
        <a:srgbClr val="18181B"/>
      </a:accent6>
      <a:hlink>
        <a:srgbClr val="00886F"/>
      </a:hlink>
      <a:folHlink>
        <a:srgbClr val="00886F"/>
      </a:folHlink>
    </a:clrScheme>
    <a:fontScheme name="Cytiva Fonts">
      <a:majorFont>
        <a:latin typeface="Cytiva Aktiv"/>
        <a:ea typeface=""/>
        <a:cs typeface=""/>
      </a:majorFont>
      <a:minorFont>
        <a:latin typeface="Cytiva Aktiv"/>
        <a:ea typeface=""/>
        <a:cs typeface=""/>
      </a:minorFont>
    </a:fontScheme>
    <a:fmtScheme name="Cytiva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Cytiva Aktiv"/>
          <a:buChar char="•"/>
          <a:defRPr sz="2000"/>
        </a:defPPr>
      </a:lstStyle>
    </a:txDef>
  </a:objectDefaults>
  <a:extraClrSchemeLst/>
  <a:custClrLst>
    <a:custClr name="Cytiva Green Shade 5">
      <a:srgbClr val="002320"/>
    </a:custClr>
    <a:custClr name="Cytiva Green Shade 4">
      <a:srgbClr val="003A30"/>
    </a:custClr>
    <a:custClr name="Cytiva Green Shade 3">
      <a:srgbClr val="004E3F"/>
    </a:custClr>
    <a:custClr name="Cytiva Green Shade 2">
      <a:srgbClr val="00614F"/>
    </a:custClr>
    <a:custClr name="Cytiva Green Shade 1">
      <a:srgbClr val="00755F"/>
    </a:custClr>
    <a:custClr name="Cytiva Green">
      <a:srgbClr val="00886F"/>
    </a:custClr>
    <a:custClr name="Cytiva Green Tint 4">
      <a:srgbClr val="33A08C"/>
    </a:custClr>
    <a:custClr name="Cytiva Green Tint 3">
      <a:srgbClr val="66B8A9"/>
    </a:custClr>
    <a:custClr name="Cytiva Green Tint 2">
      <a:srgbClr val="99CFC5"/>
    </a:custClr>
    <a:custClr name="Cytiva Green Tint 1">
      <a:srgbClr val="CCE7E2"/>
    </a:custClr>
    <a:custClr name="Cytiva Dark Blue Shade 5">
      <a:srgbClr val="00111E"/>
    </a:custClr>
    <a:custClr name="Cytiva Dark Blue Shade 4">
      <a:srgbClr val="01132D"/>
    </a:custClr>
    <a:custClr name="Cytiva Dark Blue Shade 3">
      <a:srgbClr val="0A1E37"/>
    </a:custClr>
    <a:custClr name="Cytiva Dark Blue Shade 2">
      <a:srgbClr val="0F2346"/>
    </a:custClr>
    <a:custClr name="Cytiva Dark Blue Shade 1">
      <a:srgbClr val="182C55"/>
    </a:custClr>
    <a:custClr name="Cytiva Dark Blue">
      <a:srgbClr val="1B3064"/>
    </a:custClr>
    <a:custClr name="Cytiva Dark Blue Tint 4">
      <a:srgbClr val="324573"/>
    </a:custClr>
    <a:custClr name="Cytiva Dark Blue Tint 3">
      <a:srgbClr val="495983"/>
    </a:custClr>
    <a:custClr name="Cytiva Dark Blue Tint 2">
      <a:srgbClr val="5F6E92"/>
    </a:custClr>
    <a:custClr name="Cytiva Dark Blue Tint 1">
      <a:srgbClr val="7683A2"/>
    </a:custClr>
    <a:custClr name="Cytiva Yellow Shade 5">
      <a:srgbClr val="40330A"/>
    </a:custClr>
    <a:custClr name="Cytiva Yellow Shade 4">
      <a:srgbClr val="59500C"/>
    </a:custClr>
    <a:custClr name="Cytiva Yellow Shade 3">
      <a:srgbClr val="7C6E12"/>
    </a:custClr>
    <a:custClr name="Cytiva Yellow Shade 2">
      <a:srgbClr val="B7A41E"/>
    </a:custClr>
    <a:custClr name="Cytiva Yellow Shade 1">
      <a:srgbClr val="EDDB21"/>
    </a:custClr>
    <a:custClr name="Cytiva Yellow">
      <a:srgbClr val="FFF52D"/>
    </a:custClr>
    <a:custClr name="Cytiva Yellow Tint 4">
      <a:srgbClr val="FFF86C"/>
    </a:custClr>
    <a:custClr name="Cytiva Yellow Tint 3">
      <a:srgbClr val="FFFA96"/>
    </a:custClr>
    <a:custClr name="Cytiva Yellow Tint 2">
      <a:srgbClr val="FFFCC0"/>
    </a:custClr>
    <a:custClr name="Cytiva Yellow Tint 1">
      <a:srgbClr val="FFFDDF"/>
    </a:custClr>
    <a:custClr name="Cytiva Orange Shade 5">
      <a:srgbClr val="401200"/>
    </a:custClr>
    <a:custClr name="Cytiva Orange Shade 4">
      <a:srgbClr val="5C1E00"/>
    </a:custClr>
    <a:custClr name="Cytiva Orange Shade 3">
      <a:srgbClr val="7B2801"/>
    </a:custClr>
    <a:custClr name="Cytiva Orange Shade 2">
      <a:srgbClr val="9E3700"/>
    </a:custClr>
    <a:custClr name="Cytiva Orange Shade 1">
      <a:srgbClr val="D84900"/>
    </a:custClr>
    <a:custClr name="Cytiva Orange">
      <a:srgbClr val="FF5900"/>
    </a:custClr>
    <a:custClr name="Cytiva Orange Tint 4">
      <a:srgbClr val="FF7A35"/>
    </a:custClr>
    <a:custClr name="Cytiva Orange Tint 3">
      <a:srgbClr val="FF9B67"/>
    </a:custClr>
    <a:custClr name="Cytiva Orange Tint 2">
      <a:srgbClr val="FFBD9A"/>
    </a:custClr>
    <a:custClr name="Cytiva Orange Tint 1">
      <a:srgbClr val="FFDECC"/>
    </a:custClr>
    <a:custClr name="Cytiva Light Blue Shade 5">
      <a:srgbClr val="1A3864"/>
    </a:custClr>
    <a:custClr name="Cytiva Light Blue Shade 4">
      <a:srgbClr val="224B82"/>
    </a:custClr>
    <a:custClr name="Cytiva Light Blue Shade 3">
      <a:srgbClr val="2B5EA0"/>
    </a:custClr>
    <a:custClr name="Cytiva Light Blue Shade 2">
      <a:srgbClr val="3371BE"/>
    </a:custClr>
    <a:custClr name="Cytiva Light Blue Shade 1">
      <a:srgbClr val="3C86DC"/>
    </a:custClr>
    <a:custClr name="Cytiva Light Blue">
      <a:srgbClr val="429DFF"/>
    </a:custClr>
    <a:custClr name="Cytiva Light Blue Tint 4">
      <a:srgbClr val="68B1FF"/>
    </a:custClr>
    <a:custClr name="Cytiva Light Blue Tint 3">
      <a:srgbClr val="8EC4FF"/>
    </a:custClr>
    <a:custClr name="Cytiva Light Blue Tint 2">
      <a:srgbClr val="B3D8FF"/>
    </a:custClr>
    <a:custClr name="Cytiva Light Blue Tint 1">
      <a:srgbClr val="D9EBFF"/>
    </a:custClr>
  </a:custClrLst>
</a:theme>
</file>

<file path=ppt/theme/theme3.xml><?xml version="1.0" encoding="utf-8"?>
<a:theme xmlns:a="http://schemas.openxmlformats.org/drawingml/2006/main" name="Cytiva">
  <a:themeElements>
    <a:clrScheme name="Cytiva Colors">
      <a:dk1>
        <a:srgbClr val="18181B"/>
      </a:dk1>
      <a:lt1>
        <a:srgbClr val="FFFFFF"/>
      </a:lt1>
      <a:dk2>
        <a:srgbClr val="00886F"/>
      </a:dk2>
      <a:lt2>
        <a:srgbClr val="E8E8E8"/>
      </a:lt2>
      <a:accent1>
        <a:srgbClr val="00886F"/>
      </a:accent1>
      <a:accent2>
        <a:srgbClr val="1B3064"/>
      </a:accent2>
      <a:accent3>
        <a:srgbClr val="FFF52D"/>
      </a:accent3>
      <a:accent4>
        <a:srgbClr val="FF5900"/>
      </a:accent4>
      <a:accent5>
        <a:srgbClr val="429DFF"/>
      </a:accent5>
      <a:accent6>
        <a:srgbClr val="18181B"/>
      </a:accent6>
      <a:hlink>
        <a:srgbClr val="00886F"/>
      </a:hlink>
      <a:folHlink>
        <a:srgbClr val="00886F"/>
      </a:folHlink>
    </a:clrScheme>
    <a:fontScheme name="Cytiva Fonts">
      <a:majorFont>
        <a:latin typeface="Cytiva Aktiv"/>
        <a:ea typeface=""/>
        <a:cs typeface=""/>
      </a:majorFont>
      <a:minorFont>
        <a:latin typeface="Cytiva Aktiv"/>
        <a:ea typeface=""/>
        <a:cs typeface=""/>
      </a:minorFont>
    </a:fontScheme>
    <a:fmtScheme name="Cytiva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2000"/>
        </a:defPPr>
      </a:lstStyle>
      <a:style>
        <a:lnRef idx="0">
          <a:schemeClr val="accent1"/>
        </a:lnRef>
        <a:fillRef idx="1">
          <a:schemeClr val="accent1"/>
        </a:fillRef>
        <a:effectRef idx="0">
          <a:srgbClr val="000000"/>
        </a:effectRef>
        <a:fontRef idx="minor">
          <a:schemeClr val="lt1"/>
        </a:fontRef>
      </a:style>
    </a:spDef>
    <a:lnDef>
      <a:spPr>
        <a:ln w="12700" cap="sq"/>
      </a:spPr>
      <a:bodyPr/>
      <a:lstStyle/>
      <a:style>
        <a:lnRef idx="1">
          <a:schemeClr val="accent1"/>
        </a:lnRef>
        <a:fillRef idx="0">
          <a:schemeClr val="accent1"/>
        </a:fillRef>
        <a:effectRef idx="0">
          <a:srgbClr val="000000"/>
        </a:effectRef>
        <a:fontRef idx="minor">
          <a:schemeClr val="lt1"/>
        </a:fontRef>
      </a:style>
    </a:lnDef>
    <a:txDef>
      <a:spPr>
        <a:noFill/>
      </a:spPr>
      <a:bodyPr wrap="square" lIns="0" tIns="0" rIns="0" bIns="0" rtlCol="0">
        <a:noAutofit/>
      </a:bodyPr>
      <a:lstStyle>
        <a:defPPr marL="228600" indent="-228600">
          <a:lnSpc>
            <a:spcPct val="100000"/>
          </a:lnSpc>
          <a:spcBef>
            <a:spcPts val="1200"/>
          </a:spcBef>
          <a:buSzPct val="100000"/>
          <a:buFont typeface="Cytiva Aktiv"/>
          <a:buChar char="•"/>
          <a:defRPr sz="2000"/>
        </a:defPPr>
      </a:lstStyle>
    </a:txDef>
  </a:objectDefaults>
  <a:extraClrSchemeLst/>
  <a:custClrLst>
    <a:custClr name="Cytiva Green Shade 5">
      <a:srgbClr val="002320"/>
    </a:custClr>
    <a:custClr name="Cytiva Green Shade 4">
      <a:srgbClr val="003A30"/>
    </a:custClr>
    <a:custClr name="Cytiva Green Shade 3">
      <a:srgbClr val="004E3F"/>
    </a:custClr>
    <a:custClr name="Cytiva Green Shade 2">
      <a:srgbClr val="00614F"/>
    </a:custClr>
    <a:custClr name="Cytiva Green Shade 1">
      <a:srgbClr val="00755F"/>
    </a:custClr>
    <a:custClr name="Cytiva Green">
      <a:srgbClr val="00886F"/>
    </a:custClr>
    <a:custClr name="Cytiva Green Tint 4">
      <a:srgbClr val="33A08C"/>
    </a:custClr>
    <a:custClr name="Cytiva Green Tint 3">
      <a:srgbClr val="66B8A9"/>
    </a:custClr>
    <a:custClr name="Cytiva Green Tint 2">
      <a:srgbClr val="99CFC5"/>
    </a:custClr>
    <a:custClr name="Cytiva Green Tint 1">
      <a:srgbClr val="CCE7E2"/>
    </a:custClr>
    <a:custClr name="Cytiva Dark Blue Shade 5">
      <a:srgbClr val="00111E"/>
    </a:custClr>
    <a:custClr name="Cytiva Dark Blue Shade 4">
      <a:srgbClr val="01132D"/>
    </a:custClr>
    <a:custClr name="Cytiva Dark Blue Shade 3">
      <a:srgbClr val="0A1E37"/>
    </a:custClr>
    <a:custClr name="Cytiva Dark Blue Shade 2">
      <a:srgbClr val="0F2346"/>
    </a:custClr>
    <a:custClr name="Cytiva Dark Blue Shade 1">
      <a:srgbClr val="182C55"/>
    </a:custClr>
    <a:custClr name="Cytiva Dark Blue">
      <a:srgbClr val="1B3064"/>
    </a:custClr>
    <a:custClr name="Cytiva Dark Blue Tint 4">
      <a:srgbClr val="324573"/>
    </a:custClr>
    <a:custClr name="Cytiva Dark Blue Tint 3">
      <a:srgbClr val="495983"/>
    </a:custClr>
    <a:custClr name="Cytiva Dark Blue Tint 2">
      <a:srgbClr val="5F6E92"/>
    </a:custClr>
    <a:custClr name="Cytiva Dark Blue Tint 1">
      <a:srgbClr val="7683A2"/>
    </a:custClr>
    <a:custClr name="Cytiva Yellow Shade 5">
      <a:srgbClr val="40330A"/>
    </a:custClr>
    <a:custClr name="Cytiva Yellow Shade 4">
      <a:srgbClr val="59500C"/>
    </a:custClr>
    <a:custClr name="Cytiva Yellow Shade 3">
      <a:srgbClr val="7C6E12"/>
    </a:custClr>
    <a:custClr name="Cytiva Yellow Shade 2">
      <a:srgbClr val="B7A41E"/>
    </a:custClr>
    <a:custClr name="Cytiva Yellow Shade 1">
      <a:srgbClr val="EDDB21"/>
    </a:custClr>
    <a:custClr name="Cytiva Yellow">
      <a:srgbClr val="FFF52D"/>
    </a:custClr>
    <a:custClr name="Cytiva Yellow Tint 4">
      <a:srgbClr val="FFF86C"/>
    </a:custClr>
    <a:custClr name="Cytiva Yellow Tint 3">
      <a:srgbClr val="FFFA96"/>
    </a:custClr>
    <a:custClr name="Cytiva Yellow Tint 2">
      <a:srgbClr val="FFFCC0"/>
    </a:custClr>
    <a:custClr name="Cytiva Yellow Tint 1">
      <a:srgbClr val="FFFDDF"/>
    </a:custClr>
    <a:custClr name="Cytiva Orange Shade 5">
      <a:srgbClr val="401200"/>
    </a:custClr>
    <a:custClr name="Cytiva Orange Shade 4">
      <a:srgbClr val="5C1E00"/>
    </a:custClr>
    <a:custClr name="Cytiva Orange Shade 3">
      <a:srgbClr val="7B2801"/>
    </a:custClr>
    <a:custClr name="Cytiva Orange Shade 2">
      <a:srgbClr val="9E3700"/>
    </a:custClr>
    <a:custClr name="Cytiva Orange Shade 1">
      <a:srgbClr val="D84900"/>
    </a:custClr>
    <a:custClr name="Cytiva Orange">
      <a:srgbClr val="FF5900"/>
    </a:custClr>
    <a:custClr name="Cytiva Orange Tint 4">
      <a:srgbClr val="FF7A35"/>
    </a:custClr>
    <a:custClr name="Cytiva Orange Tint 3">
      <a:srgbClr val="FF9B67"/>
    </a:custClr>
    <a:custClr name="Cytiva Orange Tint 2">
      <a:srgbClr val="FFBD9A"/>
    </a:custClr>
    <a:custClr name="Cytiva Orange Tint 1">
      <a:srgbClr val="FFDECC"/>
    </a:custClr>
    <a:custClr name="Cytiva Light Blue Shade 5">
      <a:srgbClr val="1A3864"/>
    </a:custClr>
    <a:custClr name="Cytiva Light Blue Shade 4">
      <a:srgbClr val="224B82"/>
    </a:custClr>
    <a:custClr name="Cytiva Light Blue Shade 3">
      <a:srgbClr val="2B5EA0"/>
    </a:custClr>
    <a:custClr name="Cytiva Light Blue Shade 2">
      <a:srgbClr val="3371BE"/>
    </a:custClr>
    <a:custClr name="Cytiva Light Blue Shade 1">
      <a:srgbClr val="3C86DC"/>
    </a:custClr>
    <a:custClr name="Cytiva Light Blue">
      <a:srgbClr val="429DFF"/>
    </a:custClr>
    <a:custClr name="Cytiva Light Blue Tint 4">
      <a:srgbClr val="68B1FF"/>
    </a:custClr>
    <a:custClr name="Cytiva Light Blue Tint 3">
      <a:srgbClr val="8EC4FF"/>
    </a:custClr>
    <a:custClr name="Cytiva Light Blue Tint 2">
      <a:srgbClr val="B3D8FF"/>
    </a:custClr>
    <a:custClr name="Cytiva Light Blue Tint 1">
      <a:srgbClr val="D9EBFF"/>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30CB0EA00F9145A1118C4D12AFEA37" ma:contentTypeVersion="19" ma:contentTypeDescription="Create a new document." ma:contentTypeScope="" ma:versionID="aab1b82704f847f47f960b2ac8165677">
  <xsd:schema xmlns:xsd="http://www.w3.org/2001/XMLSchema" xmlns:xs="http://www.w3.org/2001/XMLSchema" xmlns:p="http://schemas.microsoft.com/office/2006/metadata/properties" xmlns:ns2="84f10deb-3a7f-470d-8481-462dcac9468a" xmlns:ns3="cb161535-a1b8-4937-aea6-944c9d46e9dc" targetNamespace="http://schemas.microsoft.com/office/2006/metadata/properties" ma:root="true" ma:fieldsID="3e28708a51cdd628272c51b0a0b05002" ns2:_="" ns3:_="">
    <xsd:import namespace="84f10deb-3a7f-470d-8481-462dcac9468a"/>
    <xsd:import namespace="cb161535-a1b8-4937-aea6-944c9d46e9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10deb-3a7f-470d-8481-462dcac94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93bb2c-950b-4672-b623-c5bc4517d6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Notes" ma:index="25" nillable="true" ma:displayName="Notes"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61535-a1b8-4937-aea6-944c9d46e9d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bda470e-7df2-4545-a175-bd41f19d12b4}" ma:internalName="TaxCatchAll" ma:showField="CatchAllData" ma:web="cb161535-a1b8-4937-aea6-944c9d46e9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84f10deb-3a7f-470d-8481-462dcac9468a" xsi:nil="true"/>
    <TaxCatchAll xmlns="cb161535-a1b8-4937-aea6-944c9d46e9dc" xsi:nil="true"/>
    <lcf76f155ced4ddcb4097134ff3c332f xmlns="84f10deb-3a7f-470d-8481-462dcac946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235376-6DB8-455A-BC4B-892687FF4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10deb-3a7f-470d-8481-462dcac9468a"/>
    <ds:schemaRef ds:uri="cb161535-a1b8-4937-aea6-944c9d46e9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8F68F9-98CC-4170-99E9-483048ACFC49}">
  <ds:schemaRefs>
    <ds:schemaRef ds:uri="http://schemas.microsoft.com/sharepoint/v3/contenttype/forms"/>
  </ds:schemaRefs>
</ds:datastoreItem>
</file>

<file path=customXml/itemProps3.xml><?xml version="1.0" encoding="utf-8"?>
<ds:datastoreItem xmlns:ds="http://schemas.openxmlformats.org/officeDocument/2006/customXml" ds:itemID="{40CA287F-095E-4BCF-83C4-F27C3404554F}">
  <ds:schemaRefs>
    <ds:schemaRef ds:uri="http://schemas.microsoft.com/office/2006/documentManagement/types"/>
    <ds:schemaRef ds:uri="http://purl.org/dc/dcmitype/"/>
    <ds:schemaRef ds:uri="cb161535-a1b8-4937-aea6-944c9d46e9dc"/>
    <ds:schemaRef ds:uri="http://purl.org/dc/terms/"/>
    <ds:schemaRef ds:uri="http://purl.org/dc/elements/1.1/"/>
    <ds:schemaRef ds:uri="84f10deb-3a7f-470d-8481-462dcac9468a"/>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new eb</Template>
  <TotalTime>3</TotalTime>
  <Words>2849</Words>
  <Application>Microsoft Office PowerPoint</Application>
  <PresentationFormat>Widescreen</PresentationFormat>
  <Paragraphs>247</Paragraphs>
  <Slides>37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Webdings</vt:lpstr>
      <vt:lpstr>Cytiva Aktiv</vt:lpstr>
      <vt:lpstr>Arial</vt:lpstr>
      <vt:lpstr>Calibri</vt:lpstr>
      <vt:lpstr>Segoe Sans</vt:lpstr>
      <vt:lpstr>Cytiva</vt:lpstr>
      <vt:lpstr>Change control  and regulatory documentation</vt:lpstr>
      <vt:lpstr>PowerPoint Presentation</vt:lpstr>
      <vt:lpstr>Presentation overview and quick links</vt:lpstr>
      <vt:lpstr>Navigating cytiva.com</vt:lpstr>
      <vt:lpstr>Quality and Regulatory Support   </vt:lpstr>
      <vt:lpstr>PowerPoint Presentation</vt:lpstr>
      <vt:lpstr>Cytiva’s regulatory support documentation – summary   </vt:lpstr>
      <vt:lpstr>Key available quality management documents</vt:lpstr>
      <vt:lpstr>Accessing extractables information</vt:lpstr>
      <vt:lpstr>Locating your lot-specific product certificate</vt:lpstr>
      <vt:lpstr>Regulatory support documentation: on request only</vt:lpstr>
      <vt:lpstr>Regulatory support</vt:lpstr>
      <vt:lpstr>Change control notification (CCN) service</vt:lpstr>
      <vt:lpstr>Log in to the regulatory support website</vt:lpstr>
      <vt:lpstr>Start your subscription</vt:lpstr>
      <vt:lpstr>Subscribe to change control notifications (CCNs)</vt:lpstr>
      <vt:lpstr>Subscribe to confidential regulatory support documentation</vt:lpstr>
      <vt:lpstr>View your active subscriptions</vt:lpstr>
      <vt:lpstr>View your active subscriptions for change control notifications</vt:lpstr>
      <vt:lpstr>E-mail notifications</vt:lpstr>
      <vt:lpstr>E-mail notifications: How to read your CCN email</vt:lpstr>
      <vt:lpstr>Accelerator  documentation center</vt:lpstr>
      <vt:lpstr>Accelerator documentation center</vt:lpstr>
      <vt:lpstr>Register and log in to the Accelerator documentation center</vt:lpstr>
      <vt:lpstr>Help for the Accelerator documentation center </vt:lpstr>
      <vt:lpstr>Document module in the Accelerator documentation center </vt:lpstr>
      <vt:lpstr>Common document searches</vt:lpstr>
      <vt:lpstr>Document categories in the Accelerator documentation center </vt:lpstr>
      <vt:lpstr>NDA request in the Accelerator documentation center </vt:lpstr>
      <vt:lpstr>Document alert in the Accelerator documentation center </vt:lpstr>
      <vt:lpstr>Drawing module in the Accelerator documentation center </vt:lpstr>
      <vt:lpstr>Drawing module in the Accelerator documentation center – customer references</vt:lpstr>
      <vt:lpstr>Drawing module in the Accelerator documentation center –drawing details</vt:lpstr>
      <vt:lpstr>Drawing module in the Accelerator documentation center –drawing details</vt:lpstr>
      <vt:lpstr>Drawing module in the Accelerator documentation center –regulatory documentation</vt:lpstr>
      <vt:lpstr>Claims and compliance reports  in the Accelerator documentation center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Beatty, Emma</dc:creator>
  <cp:keywords/>
  <dc:description/>
  <cp:lastModifiedBy>Beatty, Emma</cp:lastModifiedBy>
  <cp:revision>1</cp:revision>
  <dcterms:created xsi:type="dcterms:W3CDTF">2025-08-21T08:18:57Z</dcterms:created>
  <dcterms:modified xsi:type="dcterms:W3CDTF">2025-08-21T08:22:38Z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8041ff-f5de-4583-8841-e2a1851ee5d2_Enabled">
    <vt:lpwstr>true</vt:lpwstr>
  </property>
  <property fmtid="{D5CDD505-2E9C-101B-9397-08002B2CF9AE}" pid="3" name="MSIP_Label_f48041ff-f5de-4583-8841-e2a1851ee5d2_SetDate">
    <vt:lpwstr>2023-01-24T08:15:35Z</vt:lpwstr>
  </property>
  <property fmtid="{D5CDD505-2E9C-101B-9397-08002B2CF9AE}" pid="4" name="MSIP_Label_f48041ff-f5de-4583-8841-e2a1851ee5d2_Method">
    <vt:lpwstr>Privileged</vt:lpwstr>
  </property>
  <property fmtid="{D5CDD505-2E9C-101B-9397-08002B2CF9AE}" pid="5" name="MSIP_Label_f48041ff-f5de-4583-8841-e2a1851ee5d2_Name">
    <vt:lpwstr>Confidential</vt:lpwstr>
  </property>
  <property fmtid="{D5CDD505-2E9C-101B-9397-08002B2CF9AE}" pid="6" name="MSIP_Label_f48041ff-f5de-4583-8841-e2a1851ee5d2_SiteId">
    <vt:lpwstr>771c9c47-7f24-44dc-958e-34f8713a8394</vt:lpwstr>
  </property>
  <property fmtid="{D5CDD505-2E9C-101B-9397-08002B2CF9AE}" pid="7" name="MSIP_Label_f48041ff-f5de-4583-8841-e2a1851ee5d2_ActionId">
    <vt:lpwstr>bf8d21cf-0dd5-4281-94f8-0002ef00ad1c</vt:lpwstr>
  </property>
  <property fmtid="{D5CDD505-2E9C-101B-9397-08002B2CF9AE}" pid="8" name="MSIP_Label_f48041ff-f5de-4583-8841-e2a1851ee5d2_ContentBits">
    <vt:lpwstr>2</vt:lpwstr>
  </property>
  <property fmtid="{D5CDD505-2E9C-101B-9397-08002B2CF9AE}" pid="9" name="ContentTypeId">
    <vt:lpwstr>0x010100FB30CB0EA00F9145A1118C4D12AFEA37</vt:lpwstr>
  </property>
  <property fmtid="{D5CDD505-2E9C-101B-9397-08002B2CF9AE}" pid="10" name="MediaServiceImageTags">
    <vt:lpwstr/>
  </property>
</Properties>
</file>